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Inconsolata" panose="020B0604020202020204" charset="0"/>
      <p:regular r:id="rId72"/>
      <p:bold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hTJG+frww/DpbPz2ApJROl5IiUk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4ECB7D-A797-4D65-8F28-355B8C4D9B9F}">
  <a:tblStyle styleId="{944ECB7D-A797-4D65-8F28-355B8C4D9B9F}" styleName="Table_0">
    <a:wholeTbl>
      <a:tcTxStyle b="off" i="off">
        <a:font>
          <a:latin typeface="Arial Nova"/>
          <a:ea typeface="Arial Nova"/>
          <a:cs typeface="Arial Nov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EF3"/>
          </a:solidFill>
        </a:fill>
      </a:tcStyle>
    </a:wholeTbl>
    <a:band1H>
      <a:tcTxStyle/>
      <a:tcStyle>
        <a:tcBdr/>
        <a:fill>
          <a:solidFill>
            <a:srgbClr val="CCDCE6"/>
          </a:solidFill>
        </a:fill>
      </a:tcStyle>
    </a:band1H>
    <a:band2H>
      <a:tcTxStyle/>
      <a:tcStyle>
        <a:tcBdr/>
      </a:tcStyle>
    </a:band2H>
    <a:band1V>
      <a:tcTxStyle/>
      <a:tcStyle>
        <a:tcBdr/>
        <a:fill>
          <a:solidFill>
            <a:srgbClr val="CCDCE6"/>
          </a:solidFill>
        </a:fill>
      </a:tcStyle>
    </a:band1V>
    <a:band2V>
      <a:tcTxStyle/>
      <a:tcStyle>
        <a:tcBdr/>
      </a:tcStyle>
    </a:band2V>
    <a:lastCol>
      <a:tcTxStyle b="on" i="off">
        <a:font>
          <a:latin typeface="Arial Nova"/>
          <a:ea typeface="Arial Nova"/>
          <a:cs typeface="Arial Nova"/>
        </a:font>
        <a:schemeClr val="lt1"/>
      </a:tcTxStyle>
      <a:tcStyle>
        <a:tcBdr/>
        <a:fill>
          <a:solidFill>
            <a:schemeClr val="accent1"/>
          </a:solidFill>
        </a:fill>
      </a:tcStyle>
    </a:lastCol>
    <a:firstCol>
      <a:tcTxStyle b="on" i="off">
        <a:font>
          <a:latin typeface="Arial Nova"/>
          <a:ea typeface="Arial Nova"/>
          <a:cs typeface="Arial Nova"/>
        </a:font>
        <a:schemeClr val="lt1"/>
      </a:tcTxStyle>
      <a:tcStyle>
        <a:tcBdr/>
        <a:fill>
          <a:solidFill>
            <a:schemeClr val="accent1"/>
          </a:solidFill>
        </a:fill>
      </a:tcStyle>
    </a:firstCol>
    <a:lastRow>
      <a:tcTxStyle b="on" i="off">
        <a:font>
          <a:latin typeface="Arial Nova"/>
          <a:ea typeface="Arial Nova"/>
          <a:cs typeface="Arial Nov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Nova"/>
          <a:ea typeface="Arial Nova"/>
          <a:cs typeface="Arial Nov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1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a94ebbefa3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a94ebbefa3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a94ebbefa3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a94ebbefa3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a94ebbefa3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a94ebbefa3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a94ebbefa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ga94ebbefa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a94ebbefa3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a94ebbefa3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a94ebbefa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ga94ebbefa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94ebbefa3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ga94ebbefa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a94ebbefa3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7" name="Google Shape;747;ga94ebbefa3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a94ebbefa3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a94ebbefa3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1"/>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5400"/>
              <a:buFont typeface="Arial"/>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71"/>
          <p:cNvSpPr txBox="1">
            <a:spLocks noGrp="1"/>
          </p:cNvSpPr>
          <p:nvPr>
            <p:ph type="subTitle" idx="1"/>
          </p:nvPr>
        </p:nvSpPr>
        <p:spPr>
          <a:xfrm>
            <a:off x="1370693" y="377348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8" name="Google Shape;18;p7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8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pic>
        <p:nvPicPr>
          <p:cNvPr id="85" name="Google Shape;85;p81"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86" name="Google Shape;86;p81"/>
          <p:cNvSpPr txBox="1">
            <a:spLocks noGrp="1"/>
          </p:cNvSpPr>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lnSpc>
                <a:spcPct val="90000"/>
              </a:lnSpc>
              <a:spcBef>
                <a:spcPts val="0"/>
              </a:spcBef>
              <a:spcAft>
                <a:spcPts val="0"/>
              </a:spcAft>
              <a:buClr>
                <a:schemeClr val="lt2"/>
              </a:buClr>
              <a:buSzPts val="3200"/>
              <a:buFont typeface="Arial"/>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81"/>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88" name="Google Shape;88;p81"/>
          <p:cNvSpPr txBox="1">
            <a:spLocks noGrp="1"/>
          </p:cNvSpPr>
          <p:nvPr>
            <p:ph type="body" idx="1"/>
          </p:nvPr>
        </p:nvSpPr>
        <p:spPr>
          <a:xfrm>
            <a:off x="1473698" y="2679699"/>
            <a:ext cx="4588094" cy="313569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89" name="Google Shape;89;p8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8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8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92"/>
        <p:cNvGrpSpPr/>
        <p:nvPr/>
      </p:nvGrpSpPr>
      <p:grpSpPr>
        <a:xfrm>
          <a:off x="0" y="0"/>
          <a:ext cx="0" cy="0"/>
          <a:chOff x="0" y="0"/>
          <a:chExt cx="0" cy="0"/>
        </a:xfrm>
      </p:grpSpPr>
      <p:pic>
        <p:nvPicPr>
          <p:cNvPr id="93" name="Google Shape;93;p82"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94" name="Google Shape;94;p82"/>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Arial"/>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82"/>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lnSpc>
                <a:spcPct val="110000"/>
              </a:lnSpc>
              <a:spcBef>
                <a:spcPts val="4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400"/>
              <a:buFont typeface="Noto Sans Symbols"/>
              <a:buNone/>
              <a:defRPr sz="20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400"/>
              <a:buFont typeface="Noto Sans Symbols"/>
              <a:buNone/>
              <a:defRPr sz="2000" b="0" i="0" u="none" strike="noStrike" cap="none">
                <a:solidFill>
                  <a:schemeClr val="lt2"/>
                </a:solidFill>
                <a:latin typeface="Arial"/>
                <a:ea typeface="Arial"/>
                <a:cs typeface="Arial"/>
                <a:sym typeface="Arial"/>
              </a:defRPr>
            </a:lvl9pPr>
          </a:lstStyle>
          <a:p>
            <a:endParaRPr/>
          </a:p>
        </p:txBody>
      </p:sp>
      <p:sp>
        <p:nvSpPr>
          <p:cNvPr id="96" name="Google Shape;96;p82"/>
          <p:cNvSpPr txBox="1">
            <a:spLocks noGrp="1"/>
          </p:cNvSpPr>
          <p:nvPr>
            <p:ph type="body" idx="1"/>
          </p:nvPr>
        </p:nvSpPr>
        <p:spPr>
          <a:xfrm>
            <a:off x="913795" y="5247728"/>
            <a:ext cx="10353762" cy="543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7" name="Google Shape;97;p8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8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8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83"/>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3600"/>
              <a:buFont typeface="Arial"/>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83"/>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lnSpc>
                <a:spcPct val="110000"/>
              </a:lnSpc>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3" name="Google Shape;103;p83"/>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4" name="Google Shape;104;p8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8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8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
        <p:nvSpPr>
          <p:cNvPr id="107" name="Google Shape;107;p83"/>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Arial"/>
              <a:buNone/>
            </a:pPr>
            <a:r>
              <a:rPr lang="en-AU" sz="8000" b="0" cap="none">
                <a:solidFill>
                  <a:schemeClr val="lt1"/>
                </a:solidFill>
                <a:latin typeface="Arial"/>
                <a:ea typeface="Arial"/>
                <a:cs typeface="Arial"/>
                <a:sym typeface="Arial"/>
              </a:rPr>
              <a:t>“</a:t>
            </a:r>
            <a:endParaRPr/>
          </a:p>
        </p:txBody>
      </p:sp>
      <p:sp>
        <p:nvSpPr>
          <p:cNvPr id="108" name="Google Shape;108;p83"/>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Arial"/>
              <a:buNone/>
            </a:pPr>
            <a:r>
              <a:rPr lang="en-AU" sz="8000" b="0" cap="none">
                <a:solidFill>
                  <a:schemeClr val="lt1"/>
                </a:solidFill>
                <a:latin typeface="Arial"/>
                <a:ea typeface="Arial"/>
                <a:cs typeface="Arial"/>
                <a:sym typeface="Arial"/>
              </a:rPr>
              <a:t>”</a:t>
            </a:r>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84"/>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3200"/>
              <a:buFont typeface="Arial"/>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84"/>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12" name="Google Shape;112;p8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8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8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pic>
        <p:nvPicPr>
          <p:cNvPr id="116" name="Google Shape;116;p85"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7" name="Google Shape;117;p85"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8" name="Google Shape;118;p85"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9" name="Google Shape;119;p85"/>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85"/>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1" name="Google Shape;121;p85"/>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2" name="Google Shape;122;p85"/>
          <p:cNvSpPr txBox="1">
            <a:spLocks noGrp="1"/>
          </p:cNvSpPr>
          <p:nvPr>
            <p:ph type="body" idx="3"/>
          </p:nvPr>
        </p:nvSpPr>
        <p:spPr>
          <a:xfrm>
            <a:off x="913795" y="4572443"/>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3" name="Google Shape;123;p85"/>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4" name="Google Shape;124;p85"/>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5" name="Google Shape;125;p85"/>
          <p:cNvSpPr txBox="1">
            <a:spLocks noGrp="1"/>
          </p:cNvSpPr>
          <p:nvPr>
            <p:ph type="body" idx="6"/>
          </p:nvPr>
        </p:nvSpPr>
        <p:spPr>
          <a:xfrm>
            <a:off x="4441435"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6" name="Google Shape;126;p85"/>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7" name="Google Shape;127;p85"/>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lnSpc>
                <a:spcPct val="110000"/>
              </a:lnSpc>
              <a:spcBef>
                <a:spcPts val="32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Arial"/>
                <a:ea typeface="Arial"/>
                <a:cs typeface="Arial"/>
                <a:sym typeface="Arial"/>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Arial"/>
                <a:ea typeface="Arial"/>
                <a:cs typeface="Arial"/>
                <a:sym typeface="Arial"/>
              </a:defRPr>
            </a:lvl9pPr>
          </a:lstStyle>
          <a:p>
            <a:endParaRPr/>
          </a:p>
        </p:txBody>
      </p:sp>
      <p:sp>
        <p:nvSpPr>
          <p:cNvPr id="128" name="Google Shape;128;p85"/>
          <p:cNvSpPr txBox="1">
            <a:spLocks noGrp="1"/>
          </p:cNvSpPr>
          <p:nvPr>
            <p:ph type="body" idx="9"/>
          </p:nvPr>
        </p:nvSpPr>
        <p:spPr>
          <a:xfrm>
            <a:off x="7966572"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9" name="Google Shape;129;p8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8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8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72"/>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72"/>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4" name="Google Shape;24;p7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7"/>
        <p:cNvGrpSpPr/>
        <p:nvPr/>
      </p:nvGrpSpPr>
      <p:grpSpPr>
        <a:xfrm>
          <a:off x="0" y="0"/>
          <a:ext cx="0" cy="0"/>
          <a:chOff x="0" y="0"/>
          <a:chExt cx="0" cy="0"/>
        </a:xfrm>
      </p:grpSpPr>
      <p:sp>
        <p:nvSpPr>
          <p:cNvPr id="28" name="Google Shape;28;p73"/>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000"/>
              <a:buFont typeface="Arial"/>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73"/>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30" name="Google Shape;30;p7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3"/>
        <p:cNvGrpSpPr/>
        <p:nvPr/>
      </p:nvGrpSpPr>
      <p:grpSpPr>
        <a:xfrm>
          <a:off x="0" y="0"/>
          <a:ext cx="0" cy="0"/>
          <a:chOff x="0" y="0"/>
          <a:chExt cx="0" cy="0"/>
        </a:xfrm>
      </p:grpSpPr>
      <p:sp>
        <p:nvSpPr>
          <p:cNvPr id="34" name="Google Shape;34;p7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4"/>
          <p:cNvSpPr txBox="1">
            <a:spLocks noGrp="1"/>
          </p:cNvSpPr>
          <p:nvPr>
            <p:ph type="body" idx="1"/>
          </p:nvPr>
        </p:nvSpPr>
        <p:spPr>
          <a:xfrm>
            <a:off x="913795"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36" name="Google Shape;36;p74"/>
          <p:cNvSpPr txBox="1">
            <a:spLocks noGrp="1"/>
          </p:cNvSpPr>
          <p:nvPr>
            <p:ph type="body" idx="2"/>
          </p:nvPr>
        </p:nvSpPr>
        <p:spPr>
          <a:xfrm>
            <a:off x="91379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37" name="Google Shape;37;p74"/>
          <p:cNvSpPr txBox="1">
            <a:spLocks noGrp="1"/>
          </p:cNvSpPr>
          <p:nvPr>
            <p:ph type="body" idx="3"/>
          </p:nvPr>
        </p:nvSpPr>
        <p:spPr>
          <a:xfrm>
            <a:off x="4446711" y="1885949"/>
            <a:ext cx="3300984" cy="7647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38" name="Google Shape;38;p74"/>
          <p:cNvSpPr txBox="1">
            <a:spLocks noGrp="1"/>
          </p:cNvSpPr>
          <p:nvPr>
            <p:ph type="body" idx="4"/>
          </p:nvPr>
        </p:nvSpPr>
        <p:spPr>
          <a:xfrm>
            <a:off x="444143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39" name="Google Shape;39;p74"/>
          <p:cNvSpPr txBox="1">
            <a:spLocks noGrp="1"/>
          </p:cNvSpPr>
          <p:nvPr>
            <p:ph type="body" idx="5"/>
          </p:nvPr>
        </p:nvSpPr>
        <p:spPr>
          <a:xfrm>
            <a:off x="7966572"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0" name="Google Shape;40;p74"/>
          <p:cNvSpPr txBox="1">
            <a:spLocks noGrp="1"/>
          </p:cNvSpPr>
          <p:nvPr>
            <p:ph type="body" idx="6"/>
          </p:nvPr>
        </p:nvSpPr>
        <p:spPr>
          <a:xfrm>
            <a:off x="7966572" y="2768110"/>
            <a:ext cx="3300984" cy="302308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41" name="Google Shape;41;p7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75"/>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
        <p:cNvGrpSpPr/>
        <p:nvPr/>
      </p:nvGrpSpPr>
      <p:grpSpPr>
        <a:xfrm>
          <a:off x="0" y="0"/>
          <a:ext cx="0" cy="0"/>
          <a:chOff x="0" y="0"/>
          <a:chExt cx="0" cy="0"/>
        </a:xfrm>
      </p:grpSpPr>
      <p:sp>
        <p:nvSpPr>
          <p:cNvPr id="50" name="Google Shape;50;p76"/>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Aria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6"/>
          <p:cNvSpPr txBox="1">
            <a:spLocks noGrp="1"/>
          </p:cNvSpPr>
          <p:nvPr>
            <p:ph type="body" idx="1"/>
          </p:nvPr>
        </p:nvSpPr>
        <p:spPr>
          <a:xfrm>
            <a:off x="4855633" y="609600"/>
            <a:ext cx="6411924" cy="508000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2" name="Google Shape;52;p76"/>
          <p:cNvSpPr txBox="1">
            <a:spLocks noGrp="1"/>
          </p:cNvSpPr>
          <p:nvPr>
            <p:ph type="body" idx="2"/>
          </p:nvPr>
        </p:nvSpPr>
        <p:spPr>
          <a:xfrm>
            <a:off x="913795" y="2673351"/>
            <a:ext cx="3706889" cy="30162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53" name="Google Shape;53;p7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77"/>
          <p:cNvSpPr txBox="1">
            <a:spLocks noGrp="1"/>
          </p:cNvSpPr>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7"/>
          <p:cNvSpPr txBox="1">
            <a:spLocks noGrp="1"/>
          </p:cNvSpPr>
          <p:nvPr>
            <p:ph type="body" idx="1"/>
          </p:nvPr>
        </p:nvSpPr>
        <p:spPr>
          <a:xfrm>
            <a:off x="913795" y="2076450"/>
            <a:ext cx="4856841" cy="362267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9" name="Google Shape;59;p77"/>
          <p:cNvSpPr txBox="1">
            <a:spLocks noGrp="1"/>
          </p:cNvSpPr>
          <p:nvPr>
            <p:ph type="body" idx="2"/>
          </p:nvPr>
        </p:nvSpPr>
        <p:spPr>
          <a:xfrm>
            <a:off x="6410716" y="2076451"/>
            <a:ext cx="4856841" cy="36226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60" name="Google Shape;60;p7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78"/>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4000"/>
              <a:buFont typeface="Aria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8"/>
          <p:cNvSpPr txBox="1">
            <a:spLocks noGrp="1"/>
          </p:cNvSpPr>
          <p:nvPr>
            <p:ph type="body" idx="1"/>
          </p:nvPr>
        </p:nvSpPr>
        <p:spPr>
          <a:xfrm>
            <a:off x="1295401" y="3763439"/>
            <a:ext cx="9590550" cy="133349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10000"/>
              </a:lnSpc>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66" name="Google Shape;66;p7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9"/>
        <p:cNvGrpSpPr/>
        <p:nvPr/>
      </p:nvGrpSpPr>
      <p:grpSpPr>
        <a:xfrm>
          <a:off x="0" y="0"/>
          <a:ext cx="0" cy="0"/>
          <a:chOff x="0" y="0"/>
          <a:chExt cx="0" cy="0"/>
        </a:xfrm>
      </p:grpSpPr>
      <p:pic>
        <p:nvPicPr>
          <p:cNvPr id="70" name="Google Shape;70;p79" descr="Slate-V2-HD-compPhotoInset.png"/>
          <p:cNvPicPr preferRelativeResize="0"/>
          <p:nvPr/>
        </p:nvPicPr>
        <p:blipFill rotWithShape="1">
          <a:blip r:embed="rId2">
            <a:alphaModFix/>
          </a:blip>
          <a:srcRect/>
          <a:stretch/>
        </p:blipFill>
        <p:spPr>
          <a:xfrm>
            <a:off x="913795" y="1734506"/>
            <a:ext cx="5029200" cy="4099959"/>
          </a:xfrm>
          <a:prstGeom prst="rect">
            <a:avLst/>
          </a:prstGeom>
          <a:noFill/>
          <a:ln>
            <a:noFill/>
          </a:ln>
        </p:spPr>
      </p:pic>
      <p:pic>
        <p:nvPicPr>
          <p:cNvPr id="71" name="Google Shape;71;p79" descr="Slate-V2-HD-compPhotoInset.png"/>
          <p:cNvPicPr preferRelativeResize="0"/>
          <p:nvPr/>
        </p:nvPicPr>
        <p:blipFill rotWithShape="1">
          <a:blip r:embed="rId2">
            <a:alphaModFix/>
          </a:blip>
          <a:srcRect/>
          <a:stretch/>
        </p:blipFill>
        <p:spPr>
          <a:xfrm>
            <a:off x="6238357" y="1734506"/>
            <a:ext cx="5029200" cy="4099959"/>
          </a:xfrm>
          <a:prstGeom prst="rect">
            <a:avLst/>
          </a:prstGeom>
          <a:noFill/>
          <a:ln>
            <a:noFill/>
          </a:ln>
        </p:spPr>
      </p:pic>
      <p:sp>
        <p:nvSpPr>
          <p:cNvPr id="72" name="Google Shape;72;p7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6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9"/>
          <p:cNvSpPr txBox="1">
            <a:spLocks noGrp="1"/>
          </p:cNvSpPr>
          <p:nvPr>
            <p:ph type="body" idx="1"/>
          </p:nvPr>
        </p:nvSpPr>
        <p:spPr>
          <a:xfrm>
            <a:off x="1046013" y="1855153"/>
            <a:ext cx="4764764" cy="69249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74" name="Google Shape;74;p79"/>
          <p:cNvSpPr txBox="1">
            <a:spLocks noGrp="1"/>
          </p:cNvSpPr>
          <p:nvPr>
            <p:ph type="body" idx="2"/>
          </p:nvPr>
        </p:nvSpPr>
        <p:spPr>
          <a:xfrm>
            <a:off x="1046013" y="2702103"/>
            <a:ext cx="4764764"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75" name="Google Shape;75;p79"/>
          <p:cNvSpPr txBox="1">
            <a:spLocks noGrp="1"/>
          </p:cNvSpPr>
          <p:nvPr>
            <p:ph type="body" idx="3"/>
          </p:nvPr>
        </p:nvSpPr>
        <p:spPr>
          <a:xfrm>
            <a:off x="6363166" y="1855152"/>
            <a:ext cx="4779582" cy="69249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76" name="Google Shape;76;p79"/>
          <p:cNvSpPr txBox="1">
            <a:spLocks noGrp="1"/>
          </p:cNvSpPr>
          <p:nvPr>
            <p:ph type="body" idx="4"/>
          </p:nvPr>
        </p:nvSpPr>
        <p:spPr>
          <a:xfrm>
            <a:off x="6363167" y="2702103"/>
            <a:ext cx="4779581"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77" name="Google Shape;77;p7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7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7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9"/>
        <p:cNvGrpSpPr/>
        <p:nvPr/>
      </p:nvGrpSpPr>
      <p:grpSpPr>
        <a:xfrm>
          <a:off x="0" y="0"/>
          <a:ext cx="0" cy="0"/>
          <a:chOff x="0" y="0"/>
          <a:chExt cx="0" cy="0"/>
        </a:xfrm>
      </p:grpSpPr>
      <p:sp>
        <p:nvSpPr>
          <p:cNvPr id="10" name="Google Shape;10;p70"/>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2"/>
              </a:buClr>
              <a:buSzPts val="4600"/>
              <a:buFont typeface="Arial"/>
              <a:buNone/>
              <a:defRPr sz="46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70"/>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Arial"/>
                <a:ea typeface="Arial"/>
                <a:cs typeface="Arial"/>
                <a:sym typeface="Arial"/>
              </a:defRPr>
            </a:lvl1pPr>
            <a:lvl2pPr marL="914400" marR="0" lvl="1" indent="-321944" algn="l" rtl="0">
              <a:spcBef>
                <a:spcPts val="600"/>
              </a:spcBef>
              <a:spcAft>
                <a:spcPts val="0"/>
              </a:spcAft>
              <a:buClr>
                <a:schemeClr val="lt2"/>
              </a:buClr>
              <a:buSzPts val="1470"/>
              <a:buFont typeface="Noto Sans Symbols"/>
              <a:buChar char="🞚"/>
              <a:defRPr sz="2100" b="0" i="0" u="none" strike="noStrike" cap="none">
                <a:solidFill>
                  <a:schemeClr val="lt2"/>
                </a:solidFill>
                <a:latin typeface="Arial"/>
                <a:ea typeface="Arial"/>
                <a:cs typeface="Arial"/>
                <a:sym typeface="Arial"/>
              </a:defRPr>
            </a:lvl2pPr>
            <a:lvl3pPr marL="1371600" marR="0" lvl="2"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Arial"/>
                <a:ea typeface="Arial"/>
                <a:cs typeface="Arial"/>
                <a:sym typeface="Arial"/>
              </a:defRPr>
            </a:lvl3pPr>
            <a:lvl4pPr marL="1828800" marR="0" lvl="3"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4pPr>
            <a:lvl5pPr marL="2286000" marR="0" lvl="4" indent="-299720" algn="l" rtl="0">
              <a:spcBef>
                <a:spcPts val="600"/>
              </a:spcBef>
              <a:spcAft>
                <a:spcPts val="0"/>
              </a:spcAft>
              <a:buClr>
                <a:schemeClr val="lt2"/>
              </a:buClr>
              <a:buSzPts val="1120"/>
              <a:buFont typeface="Noto Sans Symbols"/>
              <a:buChar char="◈"/>
              <a:defRPr sz="1600" b="0" i="0" u="none" strike="noStrike" cap="none">
                <a:solidFill>
                  <a:schemeClr val="lt2"/>
                </a:solidFill>
                <a:latin typeface="Arial"/>
                <a:ea typeface="Arial"/>
                <a:cs typeface="Arial"/>
                <a:sym typeface="Arial"/>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Arial"/>
                <a:ea typeface="Arial"/>
                <a:cs typeface="Arial"/>
                <a:sym typeface="Arial"/>
              </a:defRPr>
            </a:lvl9pPr>
          </a:lstStyle>
          <a:p>
            <a:endParaRPr/>
          </a:p>
        </p:txBody>
      </p:sp>
      <p:sp>
        <p:nvSpPr>
          <p:cNvPr id="12" name="Google Shape;12;p7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7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F2F2F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7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F2F2F2"/>
                </a:solidFill>
                <a:latin typeface="Arial"/>
                <a:ea typeface="Arial"/>
                <a:cs typeface="Arial"/>
                <a:sym typeface="Arial"/>
              </a:defRPr>
            </a:lvl1pPr>
            <a:lvl2pPr marL="0" marR="0" lvl="1" indent="0" algn="r" rtl="0">
              <a:spcBef>
                <a:spcPts val="0"/>
              </a:spcBef>
              <a:buNone/>
              <a:defRPr sz="1100" b="0" i="0" u="none" strike="noStrike" cap="none">
                <a:solidFill>
                  <a:srgbClr val="F2F2F2"/>
                </a:solidFill>
                <a:latin typeface="Arial"/>
                <a:ea typeface="Arial"/>
                <a:cs typeface="Arial"/>
                <a:sym typeface="Arial"/>
              </a:defRPr>
            </a:lvl2pPr>
            <a:lvl3pPr marL="0" marR="0" lvl="2" indent="0" algn="r" rtl="0">
              <a:spcBef>
                <a:spcPts val="0"/>
              </a:spcBef>
              <a:buNone/>
              <a:defRPr sz="1100" b="0" i="0" u="none" strike="noStrike" cap="none">
                <a:solidFill>
                  <a:srgbClr val="F2F2F2"/>
                </a:solidFill>
                <a:latin typeface="Arial"/>
                <a:ea typeface="Arial"/>
                <a:cs typeface="Arial"/>
                <a:sym typeface="Arial"/>
              </a:defRPr>
            </a:lvl3pPr>
            <a:lvl4pPr marL="0" marR="0" lvl="3" indent="0" algn="r" rtl="0">
              <a:spcBef>
                <a:spcPts val="0"/>
              </a:spcBef>
              <a:buNone/>
              <a:defRPr sz="1100" b="0" i="0" u="none" strike="noStrike" cap="none">
                <a:solidFill>
                  <a:srgbClr val="F2F2F2"/>
                </a:solidFill>
                <a:latin typeface="Arial"/>
                <a:ea typeface="Arial"/>
                <a:cs typeface="Arial"/>
                <a:sym typeface="Arial"/>
              </a:defRPr>
            </a:lvl4pPr>
            <a:lvl5pPr marL="0" marR="0" lvl="4" indent="0" algn="r" rtl="0">
              <a:spcBef>
                <a:spcPts val="0"/>
              </a:spcBef>
              <a:buNone/>
              <a:defRPr sz="1100" b="0" i="0" u="none" strike="noStrike" cap="none">
                <a:solidFill>
                  <a:srgbClr val="F2F2F2"/>
                </a:solidFill>
                <a:latin typeface="Arial"/>
                <a:ea typeface="Arial"/>
                <a:cs typeface="Arial"/>
                <a:sym typeface="Arial"/>
              </a:defRPr>
            </a:lvl5pPr>
            <a:lvl6pPr marL="0" marR="0" lvl="5" indent="0" algn="r" rtl="0">
              <a:spcBef>
                <a:spcPts val="0"/>
              </a:spcBef>
              <a:buNone/>
              <a:defRPr sz="1100" b="0" i="0" u="none" strike="noStrike" cap="none">
                <a:solidFill>
                  <a:srgbClr val="F2F2F2"/>
                </a:solidFill>
                <a:latin typeface="Arial"/>
                <a:ea typeface="Arial"/>
                <a:cs typeface="Arial"/>
                <a:sym typeface="Arial"/>
              </a:defRPr>
            </a:lvl6pPr>
            <a:lvl7pPr marL="0" marR="0" lvl="6" indent="0" algn="r" rtl="0">
              <a:spcBef>
                <a:spcPts val="0"/>
              </a:spcBef>
              <a:buNone/>
              <a:defRPr sz="1100" b="0" i="0" u="none" strike="noStrike" cap="none">
                <a:solidFill>
                  <a:srgbClr val="F2F2F2"/>
                </a:solidFill>
                <a:latin typeface="Arial"/>
                <a:ea typeface="Arial"/>
                <a:cs typeface="Arial"/>
                <a:sym typeface="Arial"/>
              </a:defRPr>
            </a:lvl7pPr>
            <a:lvl8pPr marL="0" marR="0" lvl="7" indent="0" algn="r" rtl="0">
              <a:spcBef>
                <a:spcPts val="0"/>
              </a:spcBef>
              <a:buNone/>
              <a:defRPr sz="1100" b="0" i="0" u="none" strike="noStrike" cap="none">
                <a:solidFill>
                  <a:srgbClr val="F2F2F2"/>
                </a:solidFill>
                <a:latin typeface="Arial"/>
                <a:ea typeface="Arial"/>
                <a:cs typeface="Arial"/>
                <a:sym typeface="Arial"/>
              </a:defRPr>
            </a:lvl8pPr>
            <a:lvl9pPr marL="0" marR="0" lvl="8" indent="0" algn="r" rtl="0">
              <a:spcBef>
                <a:spcPts val="0"/>
              </a:spcBef>
              <a:buNone/>
              <a:defRPr sz="1100" b="0" i="0" u="none" strike="noStrike" cap="none">
                <a:solidFill>
                  <a:srgbClr val="F2F2F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A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cwe.mitre.org/data/definitions/548.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owasp.org/www-pdf-archive/OWASP_Top_10-2017_%28en%29.pdf.pdf" TargetMode="External"/><Relationship Id="rId4" Type="http://schemas.openxmlformats.org/officeDocument/2006/relationships/hyperlink" Target="https://cwe.mitre.org/data/definitions/1032.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cwe.mitre.org/data/definitions/284.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owasp.org/www-project-api-securit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we.mitre.org/data/definitions/434.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20.jp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jp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dev.mysql.com/downloads/mysq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136" name="Google Shape;136;p1" descr="Digital pixels and light background"/>
          <p:cNvPicPr preferRelativeResize="0"/>
          <p:nvPr/>
        </p:nvPicPr>
        <p:blipFill rotWithShape="1">
          <a:blip r:embed="rId4">
            <a:alphaModFix/>
          </a:blip>
          <a:srcRect/>
          <a:stretch/>
        </p:blipFill>
        <p:spPr>
          <a:xfrm>
            <a:off x="322" y="0"/>
            <a:ext cx="12191356" cy="6858000"/>
          </a:xfrm>
          <a:prstGeom prst="rect">
            <a:avLst/>
          </a:prstGeom>
          <a:blipFill rotWithShape="1">
            <a:blip r:embed="rId5">
              <a:alphaModFix/>
            </a:blip>
            <a:stretch>
              <a:fillRect/>
            </a:stretch>
          </a:blipFill>
          <a:ln>
            <a:noFill/>
          </a:ln>
        </p:spPr>
      </p:pic>
      <p:sp>
        <p:nvSpPr>
          <p:cNvPr id="137" name="Google Shape;137;p1"/>
          <p:cNvSpPr/>
          <p:nvPr/>
        </p:nvSpPr>
        <p:spPr>
          <a:xfrm rot="-5400000" flipH="1">
            <a:off x="7426885" y="445383"/>
            <a:ext cx="1995577" cy="7534653"/>
          </a:xfrm>
          <a:prstGeom prst="round2SameRect">
            <a:avLst>
              <a:gd name="adj1" fmla="val 9679"/>
              <a:gd name="adj2" fmla="val 400"/>
            </a:avLst>
          </a:pr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1"/>
          <p:cNvSpPr txBox="1">
            <a:spLocks noGrp="1"/>
          </p:cNvSpPr>
          <p:nvPr>
            <p:ph type="ctrTitle"/>
          </p:nvPr>
        </p:nvSpPr>
        <p:spPr>
          <a:xfrm>
            <a:off x="4947701" y="3496574"/>
            <a:ext cx="6436104" cy="105242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4400"/>
              <a:buFont typeface="Arial"/>
              <a:buNone/>
            </a:pPr>
            <a:r>
              <a:rPr lang="en-AU" sz="4400" b="1"/>
              <a:t>Final Engagement</a:t>
            </a:r>
            <a:endParaRPr/>
          </a:p>
        </p:txBody>
      </p:sp>
      <p:sp>
        <p:nvSpPr>
          <p:cNvPr id="139" name="Google Shape;139;p1"/>
          <p:cNvSpPr txBox="1"/>
          <p:nvPr/>
        </p:nvSpPr>
        <p:spPr>
          <a:xfrm>
            <a:off x="5100101" y="4701396"/>
            <a:ext cx="6436104" cy="53483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chemeClr val="lt2"/>
              </a:buClr>
              <a:buSzPts val="1260"/>
              <a:buFont typeface="Noto Sans Symbols"/>
              <a:buNone/>
            </a:pPr>
            <a:r>
              <a:rPr lang="en-AU" sz="1800" b="0" u="none">
                <a:solidFill>
                  <a:srgbClr val="5792BA"/>
                </a:solidFill>
                <a:latin typeface="Arial"/>
                <a:ea typeface="Arial"/>
                <a:cs typeface="Arial"/>
                <a:sym typeface="Arial"/>
              </a:rPr>
              <a:t>Attack, Defense &amp; Analysis of a Vulnerable Network</a:t>
            </a:r>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11"/>
          <p:cNvPicPr preferRelativeResize="0"/>
          <p:nvPr/>
        </p:nvPicPr>
        <p:blipFill rotWithShape="1">
          <a:blip r:embed="rId3">
            <a:alphaModFix/>
          </a:blip>
          <a:srcRect/>
          <a:stretch/>
        </p:blipFill>
        <p:spPr>
          <a:xfrm>
            <a:off x="0" y="0"/>
            <a:ext cx="1475360" cy="1475360"/>
          </a:xfrm>
          <a:prstGeom prst="rect">
            <a:avLst/>
          </a:prstGeom>
          <a:noFill/>
          <a:ln>
            <a:noFill/>
          </a:ln>
        </p:spPr>
      </p:pic>
      <p:pic>
        <p:nvPicPr>
          <p:cNvPr id="257" name="Google Shape;257;p11"/>
          <p:cNvPicPr preferRelativeResize="0"/>
          <p:nvPr/>
        </p:nvPicPr>
        <p:blipFill rotWithShape="1">
          <a:blip r:embed="rId4">
            <a:alphaModFix/>
          </a:blip>
          <a:srcRect/>
          <a:stretch/>
        </p:blipFill>
        <p:spPr>
          <a:xfrm>
            <a:off x="1334205" y="772790"/>
            <a:ext cx="4555567" cy="5838719"/>
          </a:xfrm>
          <a:prstGeom prst="rect">
            <a:avLst/>
          </a:prstGeom>
          <a:noFill/>
          <a:ln>
            <a:noFill/>
          </a:ln>
        </p:spPr>
      </p:pic>
      <p:pic>
        <p:nvPicPr>
          <p:cNvPr id="258" name="Google Shape;258;p11"/>
          <p:cNvPicPr preferRelativeResize="0"/>
          <p:nvPr/>
        </p:nvPicPr>
        <p:blipFill rotWithShape="1">
          <a:blip r:embed="rId5">
            <a:alphaModFix/>
          </a:blip>
          <a:srcRect l="1155" b="1214"/>
          <a:stretch/>
        </p:blipFill>
        <p:spPr>
          <a:xfrm>
            <a:off x="5629347" y="772790"/>
            <a:ext cx="6046283" cy="5838718"/>
          </a:xfrm>
          <a:prstGeom prst="rect">
            <a:avLst/>
          </a:prstGeom>
          <a:noFill/>
          <a:ln>
            <a:noFill/>
          </a:ln>
        </p:spPr>
      </p:pic>
      <p:sp>
        <p:nvSpPr>
          <p:cNvPr id="259" name="Google Shape;259;p11"/>
          <p:cNvSpPr/>
          <p:nvPr/>
        </p:nvSpPr>
        <p:spPr>
          <a:xfrm>
            <a:off x="1415332" y="2576223"/>
            <a:ext cx="2814762" cy="636104"/>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11"/>
          <p:cNvSpPr/>
          <p:nvPr/>
        </p:nvSpPr>
        <p:spPr>
          <a:xfrm>
            <a:off x="1415332" y="4389120"/>
            <a:ext cx="4039263" cy="739471"/>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11"/>
          <p:cNvSpPr/>
          <p:nvPr/>
        </p:nvSpPr>
        <p:spPr>
          <a:xfrm>
            <a:off x="1415331" y="5143707"/>
            <a:ext cx="2751151" cy="493374"/>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11"/>
          <p:cNvSpPr/>
          <p:nvPr/>
        </p:nvSpPr>
        <p:spPr>
          <a:xfrm>
            <a:off x="5653377" y="1304014"/>
            <a:ext cx="2838616" cy="445273"/>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11"/>
          <p:cNvSpPr/>
          <p:nvPr/>
        </p:nvSpPr>
        <p:spPr>
          <a:xfrm>
            <a:off x="5711939" y="3019508"/>
            <a:ext cx="2721491" cy="818984"/>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11"/>
          <p:cNvSpPr/>
          <p:nvPr/>
        </p:nvSpPr>
        <p:spPr>
          <a:xfrm>
            <a:off x="2790908" y="5852160"/>
            <a:ext cx="1375574" cy="759348"/>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1"/>
          <p:cNvSpPr/>
          <p:nvPr/>
        </p:nvSpPr>
        <p:spPr>
          <a:xfrm>
            <a:off x="7132320" y="772789"/>
            <a:ext cx="1301110" cy="531224"/>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2"/>
          <p:cNvSpPr txBox="1">
            <a:spLocks noGrp="1"/>
          </p:cNvSpPr>
          <p:nvPr>
            <p:ph type="title"/>
          </p:nvPr>
        </p:nvSpPr>
        <p:spPr>
          <a:xfrm>
            <a:off x="919119" y="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Enumeration</a:t>
            </a:r>
            <a:endParaRPr/>
          </a:p>
        </p:txBody>
      </p:sp>
      <p:pic>
        <p:nvPicPr>
          <p:cNvPr id="271" name="Google Shape;271;p12"/>
          <p:cNvPicPr preferRelativeResize="0"/>
          <p:nvPr/>
        </p:nvPicPr>
        <p:blipFill rotWithShape="1">
          <a:blip r:embed="rId3">
            <a:alphaModFix/>
          </a:blip>
          <a:srcRect/>
          <a:stretch/>
        </p:blipFill>
        <p:spPr>
          <a:xfrm>
            <a:off x="0" y="0"/>
            <a:ext cx="1426218" cy="1426218"/>
          </a:xfrm>
          <a:prstGeom prst="rect">
            <a:avLst/>
          </a:prstGeom>
          <a:noFill/>
          <a:ln>
            <a:noFill/>
          </a:ln>
        </p:spPr>
      </p:pic>
      <p:sp>
        <p:nvSpPr>
          <p:cNvPr id="272" name="Google Shape;272;p12"/>
          <p:cNvSpPr txBox="1"/>
          <p:nvPr/>
        </p:nvSpPr>
        <p:spPr>
          <a:xfrm>
            <a:off x="1476993" y="1039292"/>
            <a:ext cx="10353762"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lt1"/>
                </a:solidFill>
                <a:latin typeface="Arial"/>
                <a:ea typeface="Arial"/>
                <a:cs typeface="Arial"/>
                <a:sym typeface="Arial"/>
              </a:rPr>
              <a:t>We use Nikto to scan Target 1 </a:t>
            </a:r>
            <a:br>
              <a:rPr lang="en-AU" sz="1800">
                <a:solidFill>
                  <a:schemeClr val="lt1"/>
                </a:solidFill>
                <a:latin typeface="Arial"/>
                <a:ea typeface="Arial"/>
                <a:cs typeface="Arial"/>
                <a:sym typeface="Arial"/>
              </a:rPr>
            </a:b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AU" sz="1800">
                <a:solidFill>
                  <a:schemeClr val="lt1"/>
                </a:solidFill>
                <a:latin typeface="Arial"/>
                <a:ea typeface="Arial"/>
                <a:cs typeface="Arial"/>
                <a:sym typeface="Arial"/>
              </a:rPr>
              <a:t>Command: </a:t>
            </a:r>
            <a:endParaRPr/>
          </a:p>
          <a:p>
            <a:pPr marL="0" marR="0" lvl="0" indent="0" algn="l" rtl="0">
              <a:spcBef>
                <a:spcPts val="0"/>
              </a:spcBef>
              <a:spcAft>
                <a:spcPts val="0"/>
              </a:spcAft>
              <a:buNone/>
            </a:pPr>
            <a:r>
              <a:rPr lang="en-AU" sz="1400" b="0" i="0" u="none" strike="noStrike" cap="none">
                <a:solidFill>
                  <a:srgbClr val="BFBFBF"/>
                </a:solidFill>
                <a:latin typeface="Inconsolata"/>
                <a:ea typeface="Inconsolata"/>
                <a:cs typeface="Inconsolata"/>
                <a:sym typeface="Inconsolata"/>
              </a:rPr>
              <a:t>$ nikto –C all –h 192.168.1.110</a:t>
            </a:r>
            <a:endParaRPr/>
          </a:p>
          <a:p>
            <a:pPr marL="0" marR="0" lvl="0" indent="0" algn="l" rtl="0">
              <a:spcBef>
                <a:spcPts val="0"/>
              </a:spcBef>
              <a:spcAft>
                <a:spcPts val="0"/>
              </a:spcAft>
              <a:buNone/>
            </a:pPr>
            <a:endParaRPr sz="1800">
              <a:solidFill>
                <a:srgbClr val="CEDBE6"/>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BFBFBF"/>
              </a:solidFill>
              <a:latin typeface="Inconsolata"/>
              <a:ea typeface="Inconsolata"/>
              <a:cs typeface="Inconsolata"/>
              <a:sym typeface="Inconsolata"/>
            </a:endParaRPr>
          </a:p>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BFBFBF"/>
              </a:solidFill>
              <a:latin typeface="Inconsolata"/>
              <a:ea typeface="Inconsolata"/>
              <a:cs typeface="Inconsolata"/>
              <a:sym typeface="Inconsolata"/>
            </a:endParaRPr>
          </a:p>
          <a:p>
            <a:pPr marL="0" marR="0" lvl="0" indent="0" algn="l" rtl="0">
              <a:spcBef>
                <a:spcPts val="0"/>
              </a:spcBef>
              <a:spcAft>
                <a:spcPts val="0"/>
              </a:spcAft>
              <a:buNone/>
            </a:pPr>
            <a:endParaRPr sz="1400">
              <a:solidFill>
                <a:srgbClr val="BFBFBF"/>
              </a:solidFill>
              <a:latin typeface="Inconsolata"/>
              <a:ea typeface="Inconsolata"/>
              <a:cs typeface="Inconsolata"/>
              <a:sym typeface="Inconsolata"/>
            </a:endParaRPr>
          </a:p>
        </p:txBody>
      </p:sp>
      <p:pic>
        <p:nvPicPr>
          <p:cNvPr id="273" name="Google Shape;273;p12"/>
          <p:cNvPicPr preferRelativeResize="0"/>
          <p:nvPr/>
        </p:nvPicPr>
        <p:blipFill rotWithShape="1">
          <a:blip r:embed="rId4">
            <a:alphaModFix/>
          </a:blip>
          <a:srcRect/>
          <a:stretch/>
        </p:blipFill>
        <p:spPr>
          <a:xfrm>
            <a:off x="1337762" y="2661559"/>
            <a:ext cx="9582358" cy="4087579"/>
          </a:xfrm>
          <a:prstGeom prst="rect">
            <a:avLst/>
          </a:prstGeom>
          <a:noFill/>
          <a:ln>
            <a:noFill/>
          </a:ln>
        </p:spPr>
      </p:pic>
      <p:sp>
        <p:nvSpPr>
          <p:cNvPr id="274" name="Google Shape;274;p12"/>
          <p:cNvSpPr/>
          <p:nvPr/>
        </p:nvSpPr>
        <p:spPr>
          <a:xfrm>
            <a:off x="1476993" y="3702424"/>
            <a:ext cx="9377245" cy="695867"/>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13"/>
          <p:cNvPicPr preferRelativeResize="0"/>
          <p:nvPr/>
        </p:nvPicPr>
        <p:blipFill rotWithShape="1">
          <a:blip r:embed="rId3">
            <a:alphaModFix/>
          </a:blip>
          <a:srcRect/>
          <a:stretch/>
        </p:blipFill>
        <p:spPr>
          <a:xfrm>
            <a:off x="1407377" y="2647170"/>
            <a:ext cx="9516476" cy="4210830"/>
          </a:xfrm>
          <a:prstGeom prst="rect">
            <a:avLst/>
          </a:prstGeom>
          <a:noFill/>
          <a:ln>
            <a:noFill/>
          </a:ln>
        </p:spPr>
      </p:pic>
      <p:sp>
        <p:nvSpPr>
          <p:cNvPr id="280" name="Google Shape;280;p13"/>
          <p:cNvSpPr txBox="1">
            <a:spLocks noGrp="1"/>
          </p:cNvSpPr>
          <p:nvPr>
            <p:ph type="title"/>
          </p:nvPr>
        </p:nvSpPr>
        <p:spPr>
          <a:xfrm>
            <a:off x="919119" y="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Enumeration</a:t>
            </a:r>
            <a:endParaRPr/>
          </a:p>
        </p:txBody>
      </p:sp>
      <p:pic>
        <p:nvPicPr>
          <p:cNvPr id="281" name="Google Shape;281;p13"/>
          <p:cNvPicPr preferRelativeResize="0"/>
          <p:nvPr/>
        </p:nvPicPr>
        <p:blipFill rotWithShape="1">
          <a:blip r:embed="rId4">
            <a:alphaModFix/>
          </a:blip>
          <a:srcRect/>
          <a:stretch/>
        </p:blipFill>
        <p:spPr>
          <a:xfrm>
            <a:off x="0" y="0"/>
            <a:ext cx="1426218" cy="1426218"/>
          </a:xfrm>
          <a:prstGeom prst="rect">
            <a:avLst/>
          </a:prstGeom>
          <a:noFill/>
          <a:ln>
            <a:noFill/>
          </a:ln>
        </p:spPr>
      </p:pic>
      <p:sp>
        <p:nvSpPr>
          <p:cNvPr id="282" name="Google Shape;282;p13"/>
          <p:cNvSpPr txBox="1"/>
          <p:nvPr/>
        </p:nvSpPr>
        <p:spPr>
          <a:xfrm>
            <a:off x="1476993" y="1039292"/>
            <a:ext cx="10353762"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lt1"/>
                </a:solidFill>
                <a:latin typeface="Arial"/>
                <a:ea typeface="Arial"/>
                <a:cs typeface="Arial"/>
                <a:sym typeface="Arial"/>
              </a:rPr>
              <a:t>We use Nikto to scan Target 1 </a:t>
            </a:r>
            <a:br>
              <a:rPr lang="en-AU" sz="1800">
                <a:solidFill>
                  <a:schemeClr val="lt1"/>
                </a:solidFill>
                <a:latin typeface="Arial"/>
                <a:ea typeface="Arial"/>
                <a:cs typeface="Arial"/>
                <a:sym typeface="Arial"/>
              </a:rPr>
            </a:b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AU" sz="1800">
                <a:solidFill>
                  <a:schemeClr val="lt1"/>
                </a:solidFill>
                <a:latin typeface="Arial"/>
                <a:ea typeface="Arial"/>
                <a:cs typeface="Arial"/>
                <a:sym typeface="Arial"/>
              </a:rPr>
              <a:t>Command: </a:t>
            </a:r>
            <a:endParaRPr/>
          </a:p>
          <a:p>
            <a:pPr marL="0" marR="0" lvl="0" indent="0" algn="l" rtl="0">
              <a:spcBef>
                <a:spcPts val="0"/>
              </a:spcBef>
              <a:spcAft>
                <a:spcPts val="0"/>
              </a:spcAft>
              <a:buNone/>
            </a:pPr>
            <a:r>
              <a:rPr lang="en-AU" sz="1400" b="0" i="0" u="none" strike="noStrike" cap="none">
                <a:solidFill>
                  <a:srgbClr val="BFBFBF"/>
                </a:solidFill>
                <a:latin typeface="Inconsolata"/>
                <a:ea typeface="Inconsolata"/>
                <a:cs typeface="Inconsolata"/>
                <a:sym typeface="Inconsolata"/>
              </a:rPr>
              <a:t>$ nikto –C all –h 192.168.1.115</a:t>
            </a:r>
            <a:endParaRPr/>
          </a:p>
          <a:p>
            <a:pPr marL="0" marR="0" lvl="0" indent="0" algn="l" rtl="0">
              <a:spcBef>
                <a:spcPts val="0"/>
              </a:spcBef>
              <a:spcAft>
                <a:spcPts val="0"/>
              </a:spcAft>
              <a:buNone/>
            </a:pPr>
            <a:endParaRPr sz="1800">
              <a:solidFill>
                <a:srgbClr val="CEDBE6"/>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BFBFBF"/>
              </a:solidFill>
              <a:latin typeface="Inconsolata"/>
              <a:ea typeface="Inconsolata"/>
              <a:cs typeface="Inconsolata"/>
              <a:sym typeface="Inconsolata"/>
            </a:endParaRPr>
          </a:p>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BFBFBF"/>
              </a:solidFill>
              <a:latin typeface="Inconsolata"/>
              <a:ea typeface="Inconsolata"/>
              <a:cs typeface="Inconsolata"/>
              <a:sym typeface="Inconsolata"/>
            </a:endParaRPr>
          </a:p>
          <a:p>
            <a:pPr marL="0" marR="0" lvl="0" indent="0" algn="l" rtl="0">
              <a:spcBef>
                <a:spcPts val="0"/>
              </a:spcBef>
              <a:spcAft>
                <a:spcPts val="0"/>
              </a:spcAft>
              <a:buNone/>
            </a:pPr>
            <a:endParaRPr sz="1400">
              <a:solidFill>
                <a:srgbClr val="BFBFBF"/>
              </a:solidFill>
              <a:latin typeface="Inconsolata"/>
              <a:ea typeface="Inconsolata"/>
              <a:cs typeface="Inconsolata"/>
              <a:sym typeface="Inconsolata"/>
            </a:endParaRPr>
          </a:p>
        </p:txBody>
      </p:sp>
      <p:sp>
        <p:nvSpPr>
          <p:cNvPr id="283" name="Google Shape;283;p13"/>
          <p:cNvSpPr/>
          <p:nvPr/>
        </p:nvSpPr>
        <p:spPr>
          <a:xfrm>
            <a:off x="1407378" y="3695051"/>
            <a:ext cx="9516475" cy="688851"/>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4"/>
          <p:cNvSpPr txBox="1">
            <a:spLocks noGrp="1"/>
          </p:cNvSpPr>
          <p:nvPr>
            <p:ph type="title"/>
          </p:nvPr>
        </p:nvSpPr>
        <p:spPr>
          <a:xfrm>
            <a:off x="919119" y="188367"/>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Enumeration  </a:t>
            </a:r>
            <a:endParaRPr/>
          </a:p>
        </p:txBody>
      </p:sp>
      <p:pic>
        <p:nvPicPr>
          <p:cNvPr id="289" name="Google Shape;289;p14"/>
          <p:cNvPicPr preferRelativeResize="0"/>
          <p:nvPr/>
        </p:nvPicPr>
        <p:blipFill rotWithShape="1">
          <a:blip r:embed="rId3">
            <a:alphaModFix/>
          </a:blip>
          <a:srcRect/>
          <a:stretch/>
        </p:blipFill>
        <p:spPr>
          <a:xfrm>
            <a:off x="0" y="0"/>
            <a:ext cx="1426218" cy="1426218"/>
          </a:xfrm>
          <a:prstGeom prst="rect">
            <a:avLst/>
          </a:prstGeom>
          <a:noFill/>
          <a:ln>
            <a:noFill/>
          </a:ln>
        </p:spPr>
      </p:pic>
      <p:sp>
        <p:nvSpPr>
          <p:cNvPr id="290" name="Google Shape;290;p14"/>
          <p:cNvSpPr txBox="1"/>
          <p:nvPr/>
        </p:nvSpPr>
        <p:spPr>
          <a:xfrm>
            <a:off x="554055" y="1780101"/>
            <a:ext cx="9946474"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lt1"/>
                </a:solidFill>
                <a:latin typeface="Arial"/>
                <a:ea typeface="Arial"/>
                <a:cs typeface="Arial"/>
                <a:sym typeface="Arial"/>
              </a:rPr>
              <a:t>We use Dirb to scan Targets 1 &amp; 2 </a:t>
            </a:r>
            <a:br>
              <a:rPr lang="en-AU" sz="1800">
                <a:solidFill>
                  <a:schemeClr val="lt1"/>
                </a:solidFill>
                <a:latin typeface="Arial"/>
                <a:ea typeface="Arial"/>
                <a:cs typeface="Arial"/>
                <a:sym typeface="Arial"/>
              </a:rPr>
            </a:b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AU" sz="1800">
                <a:solidFill>
                  <a:schemeClr val="lt1"/>
                </a:solidFill>
                <a:latin typeface="Arial"/>
                <a:ea typeface="Arial"/>
                <a:cs typeface="Arial"/>
                <a:sym typeface="Arial"/>
              </a:rPr>
              <a:t>Command: </a:t>
            </a:r>
            <a:endParaRPr/>
          </a:p>
          <a:p>
            <a:pPr marL="0" marR="0" lvl="0" indent="0" algn="l" rtl="0">
              <a:spcBef>
                <a:spcPts val="0"/>
              </a:spcBef>
              <a:spcAft>
                <a:spcPts val="0"/>
              </a:spcAft>
              <a:buNone/>
            </a:pPr>
            <a:r>
              <a:rPr lang="en-AU" sz="1400" b="0" i="0" u="none" strike="noStrike" cap="none">
                <a:solidFill>
                  <a:srgbClr val="BFBFBF"/>
                </a:solidFill>
                <a:latin typeface="Inconsolata"/>
                <a:ea typeface="Inconsolata"/>
                <a:cs typeface="Inconsolata"/>
                <a:sym typeface="Inconsolata"/>
              </a:rPr>
              <a:t>$ dirb http://192.168.1.110 </a:t>
            </a:r>
            <a:endParaRPr/>
          </a:p>
          <a:p>
            <a:pPr marL="0" marR="0" lvl="0" indent="0" algn="l" rtl="0">
              <a:spcBef>
                <a:spcPts val="0"/>
              </a:spcBef>
              <a:spcAft>
                <a:spcPts val="0"/>
              </a:spcAft>
              <a:buNone/>
            </a:pPr>
            <a:endParaRPr sz="1800">
              <a:solidFill>
                <a:srgbClr val="CEDBE6"/>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BFBFBF"/>
              </a:solidFill>
              <a:latin typeface="Inconsolata"/>
              <a:ea typeface="Inconsolata"/>
              <a:cs typeface="Inconsolata"/>
              <a:sym typeface="Inconsolata"/>
            </a:endParaRPr>
          </a:p>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BFBFBF"/>
              </a:solidFill>
              <a:latin typeface="Inconsolata"/>
              <a:ea typeface="Inconsolata"/>
              <a:cs typeface="Inconsolata"/>
              <a:sym typeface="Inconsolata"/>
            </a:endParaRPr>
          </a:p>
          <a:p>
            <a:pPr marL="0" marR="0" lvl="0" indent="0" algn="l" rtl="0">
              <a:spcBef>
                <a:spcPts val="0"/>
              </a:spcBef>
              <a:spcAft>
                <a:spcPts val="0"/>
              </a:spcAft>
              <a:buNone/>
            </a:pPr>
            <a:endParaRPr sz="1400">
              <a:solidFill>
                <a:srgbClr val="BFBFBF"/>
              </a:solidFill>
              <a:latin typeface="Inconsolata"/>
              <a:ea typeface="Inconsolata"/>
              <a:cs typeface="Inconsolata"/>
              <a:sym typeface="Inconsolata"/>
            </a:endParaRPr>
          </a:p>
        </p:txBody>
      </p:sp>
      <p:pic>
        <p:nvPicPr>
          <p:cNvPr id="291" name="Google Shape;291;p14" descr="Text&#10;&#10;Description automatically generated"/>
          <p:cNvPicPr preferRelativeResize="0"/>
          <p:nvPr/>
        </p:nvPicPr>
        <p:blipFill rotWithShape="1">
          <a:blip r:embed="rId4">
            <a:alphaModFix/>
          </a:blip>
          <a:srcRect t="35709" r="4095"/>
          <a:stretch/>
        </p:blipFill>
        <p:spPr>
          <a:xfrm>
            <a:off x="4875666" y="1910981"/>
            <a:ext cx="5844885" cy="4531314"/>
          </a:xfrm>
          <a:prstGeom prst="rect">
            <a:avLst/>
          </a:prstGeom>
          <a:noFill/>
          <a:ln>
            <a:noFill/>
          </a:ln>
        </p:spPr>
      </p:pic>
      <p:sp>
        <p:nvSpPr>
          <p:cNvPr id="292" name="Google Shape;292;p14"/>
          <p:cNvSpPr/>
          <p:nvPr/>
        </p:nvSpPr>
        <p:spPr>
          <a:xfrm>
            <a:off x="5013434" y="2238703"/>
            <a:ext cx="5360276" cy="3762704"/>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5"/>
          <p:cNvSpPr txBox="1">
            <a:spLocks noGrp="1"/>
          </p:cNvSpPr>
          <p:nvPr>
            <p:ph type="title"/>
          </p:nvPr>
        </p:nvSpPr>
        <p:spPr>
          <a:xfrm>
            <a:off x="919119" y="188367"/>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Enumeration  </a:t>
            </a:r>
            <a:endParaRPr/>
          </a:p>
        </p:txBody>
      </p:sp>
      <p:pic>
        <p:nvPicPr>
          <p:cNvPr id="298" name="Google Shape;298;p15"/>
          <p:cNvPicPr preferRelativeResize="0"/>
          <p:nvPr/>
        </p:nvPicPr>
        <p:blipFill rotWithShape="1">
          <a:blip r:embed="rId3">
            <a:alphaModFix/>
          </a:blip>
          <a:srcRect/>
          <a:stretch/>
        </p:blipFill>
        <p:spPr>
          <a:xfrm>
            <a:off x="0" y="0"/>
            <a:ext cx="1426218" cy="1426218"/>
          </a:xfrm>
          <a:prstGeom prst="rect">
            <a:avLst/>
          </a:prstGeom>
          <a:noFill/>
          <a:ln>
            <a:noFill/>
          </a:ln>
        </p:spPr>
      </p:pic>
      <p:sp>
        <p:nvSpPr>
          <p:cNvPr id="299" name="Google Shape;299;p15"/>
          <p:cNvSpPr txBox="1"/>
          <p:nvPr/>
        </p:nvSpPr>
        <p:spPr>
          <a:xfrm>
            <a:off x="554055" y="1780101"/>
            <a:ext cx="9946474"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lt1"/>
                </a:solidFill>
                <a:latin typeface="Arial"/>
                <a:ea typeface="Arial"/>
                <a:cs typeface="Arial"/>
                <a:sym typeface="Arial"/>
              </a:rPr>
              <a:t>We use Dirb to scan Targets 1 &amp; 2 </a:t>
            </a:r>
            <a:br>
              <a:rPr lang="en-AU" sz="1800">
                <a:solidFill>
                  <a:schemeClr val="lt1"/>
                </a:solidFill>
                <a:latin typeface="Arial"/>
                <a:ea typeface="Arial"/>
                <a:cs typeface="Arial"/>
                <a:sym typeface="Arial"/>
              </a:rPr>
            </a:b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AU" sz="1800">
                <a:solidFill>
                  <a:schemeClr val="lt1"/>
                </a:solidFill>
                <a:latin typeface="Arial"/>
                <a:ea typeface="Arial"/>
                <a:cs typeface="Arial"/>
                <a:sym typeface="Arial"/>
              </a:rPr>
              <a:t>Command: </a:t>
            </a:r>
            <a:endParaRPr/>
          </a:p>
          <a:p>
            <a:pPr marL="0" marR="0" lvl="0" indent="0" algn="l" rtl="0">
              <a:spcBef>
                <a:spcPts val="0"/>
              </a:spcBef>
              <a:spcAft>
                <a:spcPts val="0"/>
              </a:spcAft>
              <a:buNone/>
            </a:pPr>
            <a:r>
              <a:rPr lang="en-AU" sz="1400" b="0" i="0" u="none" strike="noStrike" cap="none">
                <a:solidFill>
                  <a:srgbClr val="BFBFBF"/>
                </a:solidFill>
                <a:latin typeface="Inconsolata"/>
                <a:ea typeface="Inconsolata"/>
                <a:cs typeface="Inconsolata"/>
                <a:sym typeface="Inconsolata"/>
              </a:rPr>
              <a:t>$ dirb http://192.168.1.115</a:t>
            </a:r>
            <a:endParaRPr/>
          </a:p>
          <a:p>
            <a:pPr marL="0" marR="0" lvl="0" indent="0" algn="l" rtl="0">
              <a:spcBef>
                <a:spcPts val="0"/>
              </a:spcBef>
              <a:spcAft>
                <a:spcPts val="0"/>
              </a:spcAft>
              <a:buNone/>
            </a:pPr>
            <a:endParaRPr sz="1800">
              <a:solidFill>
                <a:srgbClr val="CEDBE6"/>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BFBFBF"/>
              </a:solidFill>
              <a:latin typeface="Inconsolata"/>
              <a:ea typeface="Inconsolata"/>
              <a:cs typeface="Inconsolata"/>
              <a:sym typeface="Inconsolata"/>
            </a:endParaRPr>
          </a:p>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BFBFBF"/>
              </a:solidFill>
              <a:latin typeface="Inconsolata"/>
              <a:ea typeface="Inconsolata"/>
              <a:cs typeface="Inconsolata"/>
              <a:sym typeface="Inconsolata"/>
            </a:endParaRPr>
          </a:p>
          <a:p>
            <a:pPr marL="0" marR="0" lvl="0" indent="0" algn="l" rtl="0">
              <a:spcBef>
                <a:spcPts val="0"/>
              </a:spcBef>
              <a:spcAft>
                <a:spcPts val="0"/>
              </a:spcAft>
              <a:buNone/>
            </a:pPr>
            <a:endParaRPr sz="1400">
              <a:solidFill>
                <a:srgbClr val="BFBFBF"/>
              </a:solidFill>
              <a:latin typeface="Inconsolata"/>
              <a:ea typeface="Inconsolata"/>
              <a:cs typeface="Inconsolata"/>
              <a:sym typeface="Inconsolata"/>
            </a:endParaRPr>
          </a:p>
        </p:txBody>
      </p:sp>
      <p:pic>
        <p:nvPicPr>
          <p:cNvPr id="300" name="Google Shape;300;p15"/>
          <p:cNvPicPr preferRelativeResize="0"/>
          <p:nvPr/>
        </p:nvPicPr>
        <p:blipFill rotWithShape="1">
          <a:blip r:embed="rId4">
            <a:alphaModFix/>
          </a:blip>
          <a:srcRect t="25968"/>
          <a:stretch/>
        </p:blipFill>
        <p:spPr>
          <a:xfrm>
            <a:off x="4782206" y="1966428"/>
            <a:ext cx="5530850" cy="4420419"/>
          </a:xfrm>
          <a:prstGeom prst="rect">
            <a:avLst/>
          </a:prstGeom>
          <a:noFill/>
          <a:ln>
            <a:noFill/>
          </a:ln>
          <a:effectLst>
            <a:outerShdw blurRad="25400">
              <a:srgbClr val="000000">
                <a:alpha val="45882"/>
              </a:srgbClr>
            </a:outerShdw>
          </a:effectLst>
        </p:spPr>
      </p:pic>
      <p:sp>
        <p:nvSpPr>
          <p:cNvPr id="301" name="Google Shape;301;p15"/>
          <p:cNvSpPr/>
          <p:nvPr/>
        </p:nvSpPr>
        <p:spPr>
          <a:xfrm>
            <a:off x="6379779" y="2480441"/>
            <a:ext cx="3710152" cy="3321269"/>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6"/>
          <p:cNvSpPr txBox="1">
            <a:spLocks noGrp="1"/>
          </p:cNvSpPr>
          <p:nvPr>
            <p:ph type="title"/>
          </p:nvPr>
        </p:nvSpPr>
        <p:spPr>
          <a:xfrm>
            <a:off x="913795" y="291612"/>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Enumeration</a:t>
            </a:r>
            <a:endParaRPr/>
          </a:p>
        </p:txBody>
      </p:sp>
      <p:pic>
        <p:nvPicPr>
          <p:cNvPr id="307" name="Google Shape;307;p16"/>
          <p:cNvPicPr preferRelativeResize="0"/>
          <p:nvPr/>
        </p:nvPicPr>
        <p:blipFill rotWithShape="1">
          <a:blip r:embed="rId3">
            <a:alphaModFix/>
          </a:blip>
          <a:srcRect/>
          <a:stretch/>
        </p:blipFill>
        <p:spPr>
          <a:xfrm>
            <a:off x="0" y="0"/>
            <a:ext cx="1426218" cy="1426218"/>
          </a:xfrm>
          <a:prstGeom prst="rect">
            <a:avLst/>
          </a:prstGeom>
          <a:noFill/>
          <a:ln>
            <a:noFill/>
          </a:ln>
        </p:spPr>
      </p:pic>
      <p:sp>
        <p:nvSpPr>
          <p:cNvPr id="308" name="Google Shape;308;p16"/>
          <p:cNvSpPr txBox="1"/>
          <p:nvPr/>
        </p:nvSpPr>
        <p:spPr>
          <a:xfrm>
            <a:off x="776053" y="1520593"/>
            <a:ext cx="10913924"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lt1"/>
                </a:solidFill>
                <a:latin typeface="Arial"/>
                <a:ea typeface="Arial"/>
                <a:cs typeface="Arial"/>
                <a:sym typeface="Arial"/>
              </a:rPr>
              <a:t>We use Gobuster to scan Target 1</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AU" sz="1800">
                <a:solidFill>
                  <a:schemeClr val="lt1"/>
                </a:solidFill>
                <a:latin typeface="Arial"/>
                <a:ea typeface="Arial"/>
                <a:cs typeface="Arial"/>
                <a:sym typeface="Arial"/>
              </a:rPr>
              <a:t>Command: </a:t>
            </a:r>
            <a:endParaRPr/>
          </a:p>
          <a:p>
            <a:pPr marL="0" marR="0" lvl="0" indent="0" algn="l" rtl="0">
              <a:spcBef>
                <a:spcPts val="0"/>
              </a:spcBef>
              <a:spcAft>
                <a:spcPts val="0"/>
              </a:spcAft>
              <a:buNone/>
            </a:pPr>
            <a:r>
              <a:rPr lang="en-AU" sz="1400" b="0" i="0" u="none" strike="noStrike" cap="none">
                <a:solidFill>
                  <a:srgbClr val="BFBFBF"/>
                </a:solidFill>
                <a:latin typeface="Inconsolata"/>
                <a:ea typeface="Inconsolata"/>
                <a:cs typeface="Inconsolata"/>
                <a:sym typeface="Inconsolata"/>
              </a:rPr>
              <a:t>$ gobuster dir –u http://192.168.1.110 –w /usr/share/wordlists/dirbuster/directory-list-2.3-medium.txt</a:t>
            </a:r>
            <a:endParaRPr/>
          </a:p>
          <a:p>
            <a:pPr marL="0" marR="0" lvl="0" indent="0" algn="l" rtl="0">
              <a:spcBef>
                <a:spcPts val="0"/>
              </a:spcBef>
              <a:spcAft>
                <a:spcPts val="0"/>
              </a:spcAft>
              <a:buNone/>
            </a:pPr>
            <a:endParaRPr sz="1400">
              <a:solidFill>
                <a:srgbClr val="BFBFBF"/>
              </a:solidFill>
              <a:latin typeface="Inconsolata"/>
              <a:ea typeface="Inconsolata"/>
              <a:cs typeface="Inconsolata"/>
              <a:sym typeface="Inconsolata"/>
            </a:endParaRPr>
          </a:p>
        </p:txBody>
      </p:sp>
      <p:pic>
        <p:nvPicPr>
          <p:cNvPr id="309" name="Google Shape;309;p16"/>
          <p:cNvPicPr preferRelativeResize="0"/>
          <p:nvPr/>
        </p:nvPicPr>
        <p:blipFill rotWithShape="1">
          <a:blip r:embed="rId4">
            <a:alphaModFix/>
          </a:blip>
          <a:srcRect/>
          <a:stretch/>
        </p:blipFill>
        <p:spPr>
          <a:xfrm>
            <a:off x="1506069" y="2789272"/>
            <a:ext cx="8453267" cy="3777116"/>
          </a:xfrm>
          <a:prstGeom prst="rect">
            <a:avLst/>
          </a:prstGeom>
          <a:noFill/>
          <a:ln>
            <a:noFill/>
          </a:ln>
        </p:spPr>
      </p:pic>
      <p:sp>
        <p:nvSpPr>
          <p:cNvPr id="310" name="Google Shape;310;p16"/>
          <p:cNvSpPr/>
          <p:nvPr/>
        </p:nvSpPr>
        <p:spPr>
          <a:xfrm>
            <a:off x="1506069" y="4796118"/>
            <a:ext cx="2402543" cy="1183341"/>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7"/>
          <p:cNvSpPr txBox="1">
            <a:spLocks noGrp="1"/>
          </p:cNvSpPr>
          <p:nvPr>
            <p:ph type="title"/>
          </p:nvPr>
        </p:nvSpPr>
        <p:spPr>
          <a:xfrm>
            <a:off x="913795" y="291612"/>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Enumeration </a:t>
            </a:r>
            <a:endParaRPr/>
          </a:p>
        </p:txBody>
      </p:sp>
      <p:pic>
        <p:nvPicPr>
          <p:cNvPr id="316" name="Google Shape;316;p17"/>
          <p:cNvPicPr preferRelativeResize="0"/>
          <p:nvPr/>
        </p:nvPicPr>
        <p:blipFill rotWithShape="1">
          <a:blip r:embed="rId3">
            <a:alphaModFix/>
          </a:blip>
          <a:srcRect/>
          <a:stretch/>
        </p:blipFill>
        <p:spPr>
          <a:xfrm>
            <a:off x="0" y="0"/>
            <a:ext cx="1426218" cy="1426218"/>
          </a:xfrm>
          <a:prstGeom prst="rect">
            <a:avLst/>
          </a:prstGeom>
          <a:noFill/>
          <a:ln>
            <a:noFill/>
          </a:ln>
        </p:spPr>
      </p:pic>
      <p:sp>
        <p:nvSpPr>
          <p:cNvPr id="317" name="Google Shape;317;p17"/>
          <p:cNvSpPr txBox="1"/>
          <p:nvPr/>
        </p:nvSpPr>
        <p:spPr>
          <a:xfrm>
            <a:off x="1159852" y="1368466"/>
            <a:ext cx="11021500"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lt1"/>
                </a:solidFill>
                <a:latin typeface="Arial"/>
                <a:ea typeface="Arial"/>
                <a:cs typeface="Arial"/>
                <a:sym typeface="Arial"/>
              </a:rPr>
              <a:t>We use Gobuster to scan Target 2</a:t>
            </a:r>
            <a:endParaRPr/>
          </a:p>
          <a:p>
            <a:pPr marL="0" marR="0" lvl="0" indent="0" algn="l" rtl="0">
              <a:spcBef>
                <a:spcPts val="0"/>
              </a:spcBef>
              <a:spcAft>
                <a:spcPts val="0"/>
              </a:spcAft>
              <a:buNone/>
            </a:pP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AU" sz="1800">
                <a:solidFill>
                  <a:schemeClr val="lt1"/>
                </a:solidFill>
                <a:latin typeface="Arial"/>
                <a:ea typeface="Arial"/>
                <a:cs typeface="Arial"/>
                <a:sym typeface="Arial"/>
              </a:rPr>
              <a:t>Command: </a:t>
            </a:r>
            <a:endParaRPr/>
          </a:p>
          <a:p>
            <a:pPr marL="0" marR="0" lvl="0" indent="0" algn="l" rtl="0">
              <a:spcBef>
                <a:spcPts val="0"/>
              </a:spcBef>
              <a:spcAft>
                <a:spcPts val="0"/>
              </a:spcAft>
              <a:buNone/>
            </a:pPr>
            <a:r>
              <a:rPr lang="en-AU" sz="1400" b="0" i="0" u="none" strike="noStrike" cap="none">
                <a:solidFill>
                  <a:srgbClr val="BFBFBF"/>
                </a:solidFill>
                <a:latin typeface="Inconsolata"/>
                <a:ea typeface="Inconsolata"/>
                <a:cs typeface="Inconsolata"/>
                <a:sym typeface="Inconsolata"/>
              </a:rPr>
              <a:t>$ gobuster dir –u http://192.168.1.115 –w /usr/share/wordlists/dirbuster/directory-list-2.3-medium.txt</a:t>
            </a:r>
            <a:endParaRPr/>
          </a:p>
          <a:p>
            <a:pPr marL="0" marR="0" lvl="0" indent="0" algn="l" rtl="0">
              <a:spcBef>
                <a:spcPts val="0"/>
              </a:spcBef>
              <a:spcAft>
                <a:spcPts val="0"/>
              </a:spcAft>
              <a:buNone/>
            </a:pPr>
            <a:endParaRPr sz="1400">
              <a:solidFill>
                <a:srgbClr val="BFBFBF"/>
              </a:solidFill>
              <a:latin typeface="Inconsolata"/>
              <a:ea typeface="Inconsolata"/>
              <a:cs typeface="Inconsolata"/>
              <a:sym typeface="Inconsolata"/>
            </a:endParaRPr>
          </a:p>
        </p:txBody>
      </p:sp>
      <p:pic>
        <p:nvPicPr>
          <p:cNvPr id="318" name="Google Shape;318;p17"/>
          <p:cNvPicPr preferRelativeResize="0"/>
          <p:nvPr/>
        </p:nvPicPr>
        <p:blipFill rotWithShape="1">
          <a:blip r:embed="rId4">
            <a:alphaModFix/>
          </a:blip>
          <a:srcRect/>
          <a:stretch/>
        </p:blipFill>
        <p:spPr>
          <a:xfrm>
            <a:off x="1550894" y="2635351"/>
            <a:ext cx="8597979" cy="3931037"/>
          </a:xfrm>
          <a:prstGeom prst="rect">
            <a:avLst/>
          </a:prstGeom>
          <a:noFill/>
          <a:ln>
            <a:noFill/>
          </a:ln>
        </p:spPr>
      </p:pic>
      <p:sp>
        <p:nvSpPr>
          <p:cNvPr id="319" name="Google Shape;319;p17"/>
          <p:cNvSpPr/>
          <p:nvPr/>
        </p:nvSpPr>
        <p:spPr>
          <a:xfrm>
            <a:off x="1550894" y="4760259"/>
            <a:ext cx="2429435" cy="1228165"/>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8"/>
          <p:cNvSpPr txBox="1">
            <a:spLocks noGrp="1"/>
          </p:cNvSpPr>
          <p:nvPr>
            <p:ph type="title"/>
          </p:nvPr>
        </p:nvSpPr>
        <p:spPr>
          <a:xfrm>
            <a:off x="900076" y="0"/>
            <a:ext cx="9045435"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CEDBE6"/>
              </a:buClr>
              <a:buSzPts val="2800"/>
              <a:buFont typeface="Arial"/>
              <a:buNone/>
            </a:pPr>
            <a:r>
              <a:rPr lang="en-AU" sz="2800" b="1" i="0" u="none" strike="noStrike" cap="none">
                <a:solidFill>
                  <a:srgbClr val="CEDBE6"/>
                </a:solidFill>
                <a:latin typeface="Arial"/>
                <a:ea typeface="Arial"/>
                <a:cs typeface="Arial"/>
                <a:sym typeface="Arial"/>
              </a:rPr>
              <a:t>Targets 1 &amp; 2</a:t>
            </a:r>
            <a:br>
              <a:rPr lang="en-AU" sz="2800" b="1" i="0" u="none" strike="noStrike" cap="none">
                <a:solidFill>
                  <a:srgbClr val="CEDBE6"/>
                </a:solidFill>
                <a:latin typeface="Arial"/>
                <a:ea typeface="Arial"/>
                <a:cs typeface="Arial"/>
                <a:sym typeface="Arial"/>
              </a:rPr>
            </a:br>
            <a:r>
              <a:rPr lang="en-AU" sz="2800" b="1" i="0" u="none" strike="noStrike" cap="none">
                <a:solidFill>
                  <a:srgbClr val="CEDBE6"/>
                </a:solidFill>
                <a:latin typeface="Arial"/>
                <a:ea typeface="Arial"/>
                <a:cs typeface="Arial"/>
                <a:sym typeface="Arial"/>
              </a:rPr>
              <a:t>Exposed Services</a:t>
            </a:r>
            <a:br>
              <a:rPr lang="en-AU" sz="2800" b="1"/>
            </a:br>
            <a:endParaRPr/>
          </a:p>
        </p:txBody>
      </p:sp>
      <p:sp>
        <p:nvSpPr>
          <p:cNvPr id="325" name="Google Shape;325;p18"/>
          <p:cNvSpPr txBox="1">
            <a:spLocks noGrp="1"/>
          </p:cNvSpPr>
          <p:nvPr>
            <p:ph type="body" idx="2"/>
          </p:nvPr>
        </p:nvSpPr>
        <p:spPr>
          <a:xfrm>
            <a:off x="632178" y="1616455"/>
            <a:ext cx="10659746" cy="48638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a:solidFill>
                  <a:srgbClr val="CEDBE6"/>
                </a:solidFill>
                <a:latin typeface="Arial"/>
                <a:ea typeface="Arial"/>
                <a:cs typeface="Arial"/>
                <a:sym typeface="Arial"/>
              </a:rPr>
              <a:t>Our s</a:t>
            </a:r>
            <a:r>
              <a:rPr lang="en-AU" sz="1600" b="0" i="0" u="none" strike="noStrike" cap="none">
                <a:solidFill>
                  <a:srgbClr val="CEDBE6"/>
                </a:solidFill>
                <a:latin typeface="Arial"/>
                <a:ea typeface="Arial"/>
                <a:cs typeface="Arial"/>
                <a:sym typeface="Arial"/>
              </a:rPr>
              <a:t>can reveals services and OS details:</a:t>
            </a:r>
            <a:endParaRPr/>
          </a:p>
          <a:p>
            <a:pPr marL="36900" marR="0" lvl="0" indent="0" algn="ctr" rtl="0">
              <a:lnSpc>
                <a:spcPct val="110000"/>
              </a:lnSpc>
              <a:spcBef>
                <a:spcPts val="720"/>
              </a:spcBef>
              <a:spcAft>
                <a:spcPts val="0"/>
              </a:spcAft>
              <a:buClr>
                <a:srgbClr val="CEDBE6"/>
              </a:buClr>
              <a:buSzPts val="420"/>
              <a:buFont typeface="Noto Sans Symbols"/>
              <a:buNone/>
            </a:pPr>
            <a:endParaRPr sz="600" b="0" i="0" u="none" strike="noStrike" cap="none">
              <a:solidFill>
                <a:srgbClr val="CEDBE6"/>
              </a:solidFill>
              <a:latin typeface="Arial"/>
              <a:ea typeface="Arial"/>
              <a:cs typeface="Arial"/>
              <a:sym typeface="Arial"/>
            </a:endParaRPr>
          </a:p>
          <a:p>
            <a:pPr marL="342900" marR="0" lvl="0" indent="-306000" algn="l" rtl="0">
              <a:lnSpc>
                <a:spcPct val="110000"/>
              </a:lnSpc>
              <a:spcBef>
                <a:spcPts val="60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Port 22/tcp open, running ssh, version OpenSSH 6.7p1 Debian 5+deb8u4 (protocol 2)</a:t>
            </a:r>
            <a:endParaRPr/>
          </a:p>
          <a:p>
            <a:pPr marL="342900" marR="0" lvl="0" indent="-306000" algn="l" rtl="0">
              <a:lnSpc>
                <a:spcPct val="11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80/tcp open, running http, version Apache httpd 2.4.10 ((Debian))</a:t>
            </a:r>
            <a:endParaRPr/>
          </a:p>
          <a:p>
            <a:pPr marL="342900" marR="0" lvl="0" indent="-306000" algn="l" rtl="0">
              <a:lnSpc>
                <a:spcPct val="11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Port 111/tcp open, running rpcbind</a:t>
            </a:r>
            <a:endParaRPr sz="1500">
              <a:solidFill>
                <a:srgbClr val="FFFFFF"/>
              </a:solidFill>
              <a:latin typeface="Roboto"/>
              <a:ea typeface="Roboto"/>
              <a:cs typeface="Roboto"/>
              <a:sym typeface="Roboto"/>
            </a:endParaRPr>
          </a:p>
          <a:p>
            <a:pPr marL="342900" marR="0" lvl="0" indent="-306000" algn="l" rtl="0">
              <a:lnSpc>
                <a:spcPct val="11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Port 139/tcp open, running netbios-ssn Samba</a:t>
            </a:r>
            <a:endParaRPr/>
          </a:p>
          <a:p>
            <a:pPr marL="342900" marR="0" lvl="0" indent="-306000" algn="l" rtl="0">
              <a:lnSpc>
                <a:spcPct val="11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Port 445/tcp open, running netbios-ssn Samba</a:t>
            </a:r>
            <a:endParaRPr/>
          </a:p>
          <a:p>
            <a:pPr marL="342900" marR="0" lvl="0" indent="-306000" algn="l" rtl="0">
              <a:lnSpc>
                <a:spcPct val="11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Service info: Host: TARGET1; OS: Linux; CPE: cpe:/o:linux:linu_kernel</a:t>
            </a:r>
            <a:endParaRPr sz="1500" b="0" i="0" u="none" strike="noStrike" cap="none">
              <a:solidFill>
                <a:srgbClr val="FFFFFF"/>
              </a:solidFill>
              <a:latin typeface="Roboto"/>
              <a:ea typeface="Roboto"/>
              <a:cs typeface="Roboto"/>
              <a:sym typeface="Roboto"/>
            </a:endParaRPr>
          </a:p>
          <a:p>
            <a:pPr marL="342900" marR="0" lvl="0" indent="-306000" algn="l" rtl="0">
              <a:lnSpc>
                <a:spcPct val="11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smb -os-discovery:</a:t>
            </a:r>
            <a:endParaRPr/>
          </a:p>
          <a:p>
            <a:pPr marL="742950" marR="0" lvl="1" indent="-285750" algn="l" rtl="0">
              <a:lnSpc>
                <a:spcPct val="10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OS: windows 6.1</a:t>
            </a:r>
            <a:endParaRPr/>
          </a:p>
          <a:p>
            <a:pPr marL="742950" marR="0" lvl="1" indent="-285750" algn="l" rtl="0">
              <a:lnSpc>
                <a:spcPct val="10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Computer name Raven</a:t>
            </a:r>
            <a:endParaRPr/>
          </a:p>
          <a:p>
            <a:pPr marL="742950" marR="0" lvl="1" indent="-285750" algn="l" rtl="0">
              <a:lnSpc>
                <a:spcPct val="10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Domain Name: local</a:t>
            </a:r>
            <a:endParaRPr/>
          </a:p>
          <a:p>
            <a:pPr marL="742950" marR="0" lvl="1" indent="-285750" algn="l" rtl="0">
              <a:lnSpc>
                <a:spcPct val="10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FQDN: raven.local</a:t>
            </a:r>
            <a:endParaRPr sz="1500" b="0" i="0" u="none" strike="noStrike" cap="none">
              <a:solidFill>
                <a:srgbClr val="FFFFFF"/>
              </a:solidFill>
              <a:latin typeface="Roboto"/>
              <a:ea typeface="Roboto"/>
              <a:cs typeface="Roboto"/>
              <a:sym typeface="Roboto"/>
            </a:endParaRPr>
          </a:p>
          <a:p>
            <a:pPr marL="342900" marR="0" lvl="0" indent="-306000" algn="l" rtl="0">
              <a:lnSpc>
                <a:spcPct val="11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smb-security-mode:</a:t>
            </a:r>
            <a:endParaRPr/>
          </a:p>
          <a:p>
            <a:pPr marL="342900" marR="0" lvl="0" indent="-306000" algn="l" rtl="0">
              <a:lnSpc>
                <a:spcPct val="11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smb2 -security-mode:</a:t>
            </a:r>
            <a:endParaRPr/>
          </a:p>
          <a:p>
            <a:pPr marL="742950" marR="0" lvl="1" indent="-285750" algn="l" rtl="0">
              <a:lnSpc>
                <a:spcPct val="100000"/>
              </a:lnSpc>
              <a:spcBef>
                <a:spcPts val="0"/>
              </a:spcBef>
              <a:spcAft>
                <a:spcPts val="0"/>
              </a:spcAft>
              <a:buClr>
                <a:srgbClr val="CEDBE6"/>
              </a:buClr>
              <a:buSzPts val="1050"/>
              <a:buFont typeface="Arial"/>
              <a:buChar char="•"/>
            </a:pPr>
            <a:r>
              <a:rPr lang="en-AU" sz="1500" b="0" i="0" u="none" strike="noStrike" cap="none">
                <a:solidFill>
                  <a:srgbClr val="FFFFFF"/>
                </a:solidFill>
                <a:latin typeface="Roboto"/>
                <a:ea typeface="Roboto"/>
                <a:cs typeface="Roboto"/>
                <a:sym typeface="Roboto"/>
              </a:rPr>
              <a:t>2.02:</a:t>
            </a:r>
            <a:endParaRPr/>
          </a:p>
          <a:p>
            <a:pPr marL="0" lvl="0" indent="0" algn="l" rtl="0">
              <a:lnSpc>
                <a:spcPct val="110000"/>
              </a:lnSpc>
              <a:spcBef>
                <a:spcPts val="240"/>
              </a:spcBef>
              <a:spcAft>
                <a:spcPts val="0"/>
              </a:spcAft>
              <a:buSzPts val="840"/>
              <a:buNone/>
            </a:pPr>
            <a:endParaRPr sz="1200">
              <a:solidFill>
                <a:srgbClr val="BFBFBF"/>
              </a:solidFill>
              <a:latin typeface="Inconsolata"/>
              <a:ea typeface="Inconsolata"/>
              <a:cs typeface="Inconsolata"/>
              <a:sym typeface="Inconsolata"/>
            </a:endParaRPr>
          </a:p>
        </p:txBody>
      </p:sp>
      <p:pic>
        <p:nvPicPr>
          <p:cNvPr id="326" name="Google Shape;326;p18"/>
          <p:cNvPicPr preferRelativeResize="0"/>
          <p:nvPr/>
        </p:nvPicPr>
        <p:blipFill rotWithShape="1">
          <a:blip r:embed="rId3">
            <a:alphaModFix/>
          </a:blip>
          <a:srcRect/>
          <a:stretch/>
        </p:blipFill>
        <p:spPr>
          <a:xfrm>
            <a:off x="-605" y="0"/>
            <a:ext cx="1475360" cy="1475360"/>
          </a:xfrm>
          <a:prstGeom prst="rect">
            <a:avLst/>
          </a:prstGeom>
          <a:noFill/>
          <a:ln>
            <a:noFill/>
          </a:ln>
        </p:spPr>
      </p:pic>
      <p:sp>
        <p:nvSpPr>
          <p:cNvPr id="327" name="Google Shape;327;p18"/>
          <p:cNvSpPr/>
          <p:nvPr/>
        </p:nvSpPr>
        <p:spPr>
          <a:xfrm flipH="1">
            <a:off x="2046194" y="5339063"/>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8" name="Google Shape;328;p18"/>
          <p:cNvPicPr preferRelativeResize="0"/>
          <p:nvPr/>
        </p:nvPicPr>
        <p:blipFill rotWithShape="1">
          <a:blip r:embed="rId4">
            <a:alphaModFix/>
          </a:blip>
          <a:srcRect/>
          <a:stretch/>
        </p:blipFill>
        <p:spPr>
          <a:xfrm>
            <a:off x="3326354" y="3994080"/>
            <a:ext cx="1329043" cy="237765"/>
          </a:xfrm>
          <a:prstGeom prst="rect">
            <a:avLst/>
          </a:prstGeom>
          <a:noFill/>
          <a:ln>
            <a:noFill/>
          </a:ln>
        </p:spPr>
      </p:pic>
      <p:pic>
        <p:nvPicPr>
          <p:cNvPr id="329" name="Google Shape;329;p18"/>
          <p:cNvPicPr preferRelativeResize="0"/>
          <p:nvPr/>
        </p:nvPicPr>
        <p:blipFill rotWithShape="1">
          <a:blip r:embed="rId4">
            <a:alphaModFix/>
          </a:blip>
          <a:srcRect/>
          <a:stretch/>
        </p:blipFill>
        <p:spPr>
          <a:xfrm>
            <a:off x="5321638" y="2940499"/>
            <a:ext cx="1329043" cy="237765"/>
          </a:xfrm>
          <a:prstGeom prst="rect">
            <a:avLst/>
          </a:prstGeom>
          <a:noFill/>
          <a:ln>
            <a:noFill/>
          </a:ln>
        </p:spPr>
      </p:pic>
      <p:sp>
        <p:nvSpPr>
          <p:cNvPr id="330" name="Google Shape;330;p18"/>
          <p:cNvSpPr/>
          <p:nvPr/>
        </p:nvSpPr>
        <p:spPr>
          <a:xfrm flipH="1">
            <a:off x="8420100" y="2182167"/>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1" name="Google Shape;331;p18"/>
          <p:cNvSpPr/>
          <p:nvPr/>
        </p:nvSpPr>
        <p:spPr>
          <a:xfrm flipH="1">
            <a:off x="6650681" y="2457617"/>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9"/>
          <p:cNvSpPr txBox="1">
            <a:spLocks noGrp="1"/>
          </p:cNvSpPr>
          <p:nvPr>
            <p:ph type="title"/>
          </p:nvPr>
        </p:nvSpPr>
        <p:spPr>
          <a:xfrm>
            <a:off x="957248" y="235889"/>
            <a:ext cx="10353762" cy="1261872"/>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Port Scan Results</a:t>
            </a:r>
            <a:endParaRPr/>
          </a:p>
        </p:txBody>
      </p:sp>
      <p:sp>
        <p:nvSpPr>
          <p:cNvPr id="337" name="Google Shape;337;p19"/>
          <p:cNvSpPr txBox="1">
            <a:spLocks noGrp="1"/>
          </p:cNvSpPr>
          <p:nvPr>
            <p:ph type="body" idx="1"/>
          </p:nvPr>
        </p:nvSpPr>
        <p:spPr>
          <a:xfrm>
            <a:off x="794084" y="1194920"/>
            <a:ext cx="10440668" cy="558579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2940"/>
              <a:buNone/>
            </a:pPr>
            <a:endParaRPr sz="4200">
              <a:solidFill>
                <a:schemeClr val="lt1"/>
              </a:solidFill>
            </a:endParaRPr>
          </a:p>
          <a:p>
            <a:pPr marL="450000" lvl="1" indent="0" algn="l" rtl="0">
              <a:spcBef>
                <a:spcPts val="0"/>
              </a:spcBef>
              <a:spcAft>
                <a:spcPts val="0"/>
              </a:spcAft>
              <a:buSzPts val="2940"/>
              <a:buNone/>
            </a:pPr>
            <a:endParaRPr sz="4200" b="0">
              <a:solidFill>
                <a:schemeClr val="lt1"/>
              </a:solidFill>
            </a:endParaRPr>
          </a:p>
          <a:p>
            <a:pPr marL="342900" lvl="0" indent="-110420" algn="l" rtl="0">
              <a:lnSpc>
                <a:spcPct val="110000"/>
              </a:lnSpc>
              <a:spcBef>
                <a:spcPts val="0"/>
              </a:spcBef>
              <a:spcAft>
                <a:spcPts val="0"/>
              </a:spcAft>
              <a:buSzPts val="3080"/>
              <a:buNone/>
            </a:pPr>
            <a:endParaRPr sz="4400" b="0">
              <a:solidFill>
                <a:schemeClr val="lt1"/>
              </a:solidFill>
            </a:endParaRPr>
          </a:p>
        </p:txBody>
      </p:sp>
      <p:pic>
        <p:nvPicPr>
          <p:cNvPr id="338" name="Google Shape;338;p19"/>
          <p:cNvPicPr preferRelativeResize="0"/>
          <p:nvPr/>
        </p:nvPicPr>
        <p:blipFill rotWithShape="1">
          <a:blip r:embed="rId3">
            <a:alphaModFix/>
          </a:blip>
          <a:srcRect/>
          <a:stretch/>
        </p:blipFill>
        <p:spPr>
          <a:xfrm>
            <a:off x="0" y="0"/>
            <a:ext cx="1237595" cy="1194920"/>
          </a:xfrm>
          <a:prstGeom prst="rect">
            <a:avLst/>
          </a:prstGeom>
          <a:noFill/>
          <a:ln>
            <a:noFill/>
          </a:ln>
        </p:spPr>
      </p:pic>
      <p:graphicFrame>
        <p:nvGraphicFramePr>
          <p:cNvPr id="339" name="Google Shape;339;p19"/>
          <p:cNvGraphicFramePr/>
          <p:nvPr/>
        </p:nvGraphicFramePr>
        <p:xfrm>
          <a:off x="1237595" y="1733650"/>
          <a:ext cx="3000000" cy="3000000"/>
        </p:xfrm>
        <a:graphic>
          <a:graphicData uri="http://schemas.openxmlformats.org/drawingml/2006/table">
            <a:tbl>
              <a:tblPr firstRow="1" firstCol="1" bandRow="1">
                <a:noFill/>
                <a:tableStyleId>{944ECB7D-A797-4D65-8F28-355B8C4D9B9F}</a:tableStyleId>
              </a:tblPr>
              <a:tblGrid>
                <a:gridCol w="1625475">
                  <a:extLst>
                    <a:ext uri="{9D8B030D-6E8A-4147-A177-3AD203B41FA5}">
                      <a16:colId xmlns:a16="http://schemas.microsoft.com/office/drawing/2014/main" val="20000"/>
                    </a:ext>
                  </a:extLst>
                </a:gridCol>
                <a:gridCol w="1625475">
                  <a:extLst>
                    <a:ext uri="{9D8B030D-6E8A-4147-A177-3AD203B41FA5}">
                      <a16:colId xmlns:a16="http://schemas.microsoft.com/office/drawing/2014/main" val="20001"/>
                    </a:ext>
                  </a:extLst>
                </a:gridCol>
                <a:gridCol w="1625475">
                  <a:extLst>
                    <a:ext uri="{9D8B030D-6E8A-4147-A177-3AD203B41FA5}">
                      <a16:colId xmlns:a16="http://schemas.microsoft.com/office/drawing/2014/main" val="20002"/>
                    </a:ext>
                  </a:extLst>
                </a:gridCol>
                <a:gridCol w="1625475">
                  <a:extLst>
                    <a:ext uri="{9D8B030D-6E8A-4147-A177-3AD203B41FA5}">
                      <a16:colId xmlns:a16="http://schemas.microsoft.com/office/drawing/2014/main" val="20003"/>
                    </a:ext>
                  </a:extLst>
                </a:gridCol>
                <a:gridCol w="1626500">
                  <a:extLst>
                    <a:ext uri="{9D8B030D-6E8A-4147-A177-3AD203B41FA5}">
                      <a16:colId xmlns:a16="http://schemas.microsoft.com/office/drawing/2014/main" val="20004"/>
                    </a:ext>
                  </a:extLst>
                </a:gridCol>
                <a:gridCol w="1626500">
                  <a:extLst>
                    <a:ext uri="{9D8B030D-6E8A-4147-A177-3AD203B41FA5}">
                      <a16:colId xmlns:a16="http://schemas.microsoft.com/office/drawing/2014/main" val="20005"/>
                    </a:ext>
                  </a:extLst>
                </a:gridCol>
              </a:tblGrid>
              <a:tr h="338600">
                <a:tc>
                  <a:txBody>
                    <a:bodyPr/>
                    <a:lstStyle/>
                    <a:p>
                      <a:pPr marL="0" marR="0" lvl="0" indent="0" algn="l" rtl="0">
                        <a:lnSpc>
                          <a:spcPct val="115000"/>
                        </a:lnSpc>
                        <a:spcBef>
                          <a:spcPts val="0"/>
                        </a:spcBef>
                        <a:spcAft>
                          <a:spcPts val="0"/>
                        </a:spcAft>
                        <a:buNone/>
                      </a:pPr>
                      <a:r>
                        <a:rPr lang="en-AU" sz="1600" u="none" strike="noStrike" cap="none"/>
                        <a:t>Port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State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Service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Product</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Version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Extra</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0"/>
                  </a:ext>
                </a:extLst>
              </a:tr>
              <a:tr h="338600">
                <a:tc>
                  <a:txBody>
                    <a:bodyPr/>
                    <a:lstStyle/>
                    <a:p>
                      <a:pPr marL="0" marR="0" lvl="0" indent="0" algn="l" rtl="0">
                        <a:lnSpc>
                          <a:spcPct val="115000"/>
                        </a:lnSpc>
                        <a:spcBef>
                          <a:spcPts val="0"/>
                        </a:spcBef>
                        <a:spcAft>
                          <a:spcPts val="0"/>
                        </a:spcAft>
                        <a:buNone/>
                      </a:pPr>
                      <a:r>
                        <a:rPr lang="en-AU" sz="1600" u="none" strike="noStrike" cap="none"/>
                        <a:t>22/tcp</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shh</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SHH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OpenSSH 6.7</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Debian</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338600">
                <a:tc>
                  <a:txBody>
                    <a:bodyPr/>
                    <a:lstStyle/>
                    <a:p>
                      <a:pPr marL="0" marR="0" lvl="0" indent="0" algn="l" rtl="0">
                        <a:lnSpc>
                          <a:spcPct val="115000"/>
                        </a:lnSpc>
                        <a:spcBef>
                          <a:spcPts val="0"/>
                        </a:spcBef>
                        <a:spcAft>
                          <a:spcPts val="0"/>
                        </a:spcAft>
                        <a:buNone/>
                      </a:pPr>
                      <a:r>
                        <a:rPr lang="en-AU" sz="1600" u="none" strike="noStrike" cap="none"/>
                        <a:t>80/tcp</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http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Apache</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Apache httpd 2.4.10</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Debian</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338600">
                <a:tc>
                  <a:txBody>
                    <a:bodyPr/>
                    <a:lstStyle/>
                    <a:p>
                      <a:pPr marL="0" marR="0" lvl="0" indent="0" algn="l" rtl="0">
                        <a:lnSpc>
                          <a:spcPct val="115000"/>
                        </a:lnSpc>
                        <a:spcBef>
                          <a:spcPts val="0"/>
                        </a:spcBef>
                        <a:spcAft>
                          <a:spcPts val="0"/>
                        </a:spcAft>
                        <a:buNone/>
                      </a:pPr>
                      <a:r>
                        <a:rPr lang="en-AU" sz="1600" u="none" strike="noStrike" cap="none"/>
                        <a:t>139/tcp</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netbios-ssn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Samba</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4.2.14</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SMB 2.02</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338600">
                <a:tc>
                  <a:txBody>
                    <a:bodyPr/>
                    <a:lstStyle/>
                    <a:p>
                      <a:pPr marL="0" marR="0" lvl="0" indent="0" algn="l" rtl="0">
                        <a:lnSpc>
                          <a:spcPct val="115000"/>
                        </a:lnSpc>
                        <a:spcBef>
                          <a:spcPts val="0"/>
                        </a:spcBef>
                        <a:spcAft>
                          <a:spcPts val="0"/>
                        </a:spcAft>
                        <a:buNone/>
                      </a:pPr>
                      <a:r>
                        <a:rPr lang="en-AU" sz="1600" u="none" strike="noStrike" cap="none"/>
                        <a:t>445/tcp</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latin typeface="Arial"/>
                          <a:ea typeface="Arial"/>
                          <a:cs typeface="Arial"/>
                          <a:sym typeface="Arial"/>
                        </a:rPr>
                        <a:t>netbios-ssn</a:t>
                      </a:r>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Samba</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latin typeface="Arial"/>
                          <a:ea typeface="Arial"/>
                          <a:cs typeface="Arial"/>
                          <a:sym typeface="Arial"/>
                        </a:rPr>
                        <a:t>4.2.14</a:t>
                      </a:r>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SMB 2.02</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338600">
                <a:tc>
                  <a:txBody>
                    <a:bodyPr/>
                    <a:lstStyle/>
                    <a:p>
                      <a:pPr marL="0" marR="0" lvl="0" indent="0" algn="l" rtl="0">
                        <a:lnSpc>
                          <a:spcPct val="115000"/>
                        </a:lnSpc>
                        <a:spcBef>
                          <a:spcPts val="0"/>
                        </a:spcBef>
                        <a:spcAft>
                          <a:spcPts val="0"/>
                        </a:spcAft>
                        <a:buNone/>
                      </a:pPr>
                      <a:r>
                        <a:rPr lang="en-AU" sz="1600" u="none" strike="noStrike" cap="none"/>
                        <a:t>111/tcp</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rpcbind</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Portmapper</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4</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5"/>
                  </a:ext>
                </a:extLst>
              </a:tr>
              <a:tr h="338600">
                <a:tc>
                  <a:txBody>
                    <a:bodyPr/>
                    <a:lstStyle/>
                    <a:p>
                      <a:pPr marL="0" marR="0" lvl="0" indent="0" algn="l" rtl="0">
                        <a:lnSpc>
                          <a:spcPct val="115000"/>
                        </a:lnSpc>
                        <a:spcBef>
                          <a:spcPts val="0"/>
                        </a:spcBef>
                        <a:spcAft>
                          <a:spcPts val="0"/>
                        </a:spcAft>
                        <a:buNone/>
                      </a:pPr>
                      <a:r>
                        <a:rPr lang="en-AU" sz="1600" u="none" strike="noStrike" cap="none"/>
                        <a:t>111/udp</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rpcbind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Portmapper</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3</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6"/>
                  </a:ext>
                </a:extLst>
              </a:tr>
              <a:tr h="338600">
                <a:tc>
                  <a:txBody>
                    <a:bodyPr/>
                    <a:lstStyle/>
                    <a:p>
                      <a:pPr marL="0" marR="0" lvl="0" indent="0" algn="l" rtl="0">
                        <a:lnSpc>
                          <a:spcPct val="115000"/>
                        </a:lnSpc>
                        <a:spcBef>
                          <a:spcPts val="0"/>
                        </a:spcBef>
                        <a:spcAft>
                          <a:spcPts val="0"/>
                        </a:spcAft>
                        <a:buNone/>
                      </a:pPr>
                      <a:r>
                        <a:rPr lang="en-AU" sz="1600" u="none" strike="noStrike" cap="none"/>
                        <a:t>111/tcp6</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rpcbind</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Portmapper</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2</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7"/>
                  </a:ext>
                </a:extLst>
              </a:tr>
              <a:tr h="338600">
                <a:tc>
                  <a:txBody>
                    <a:bodyPr/>
                    <a:lstStyle/>
                    <a:p>
                      <a:pPr marL="0" marR="0" lvl="0" indent="0" algn="l" rtl="0">
                        <a:lnSpc>
                          <a:spcPct val="115000"/>
                        </a:lnSpc>
                        <a:spcBef>
                          <a:spcPts val="0"/>
                        </a:spcBef>
                        <a:spcAft>
                          <a:spcPts val="0"/>
                        </a:spcAft>
                        <a:buNone/>
                      </a:pPr>
                      <a:r>
                        <a:rPr lang="en-AU" sz="1600" u="none" strike="noStrike" cap="none"/>
                        <a:t>111/udp6</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rpcbind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Portmapper</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4</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8"/>
                  </a:ext>
                </a:extLst>
              </a:tr>
              <a:tr h="338600">
                <a:tc>
                  <a:txBody>
                    <a:bodyPr/>
                    <a:lstStyle/>
                    <a:p>
                      <a:pPr marL="0" marR="0" lvl="0" indent="0" algn="l" rtl="0">
                        <a:lnSpc>
                          <a:spcPct val="115000"/>
                        </a:lnSpc>
                        <a:spcBef>
                          <a:spcPts val="0"/>
                        </a:spcBef>
                        <a:spcAft>
                          <a:spcPts val="0"/>
                        </a:spcAft>
                        <a:buNone/>
                      </a:pPr>
                      <a:r>
                        <a:rPr lang="en-AU" sz="1600" u="none" strike="noStrike" cap="none"/>
                        <a:t>39416/tcp</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status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1</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9"/>
                  </a:ext>
                </a:extLst>
              </a:tr>
              <a:tr h="338600">
                <a:tc>
                  <a:txBody>
                    <a:bodyPr/>
                    <a:lstStyle/>
                    <a:p>
                      <a:pPr marL="0" marR="0" lvl="0" indent="0" algn="l" rtl="0">
                        <a:lnSpc>
                          <a:spcPct val="115000"/>
                        </a:lnSpc>
                        <a:spcBef>
                          <a:spcPts val="0"/>
                        </a:spcBef>
                        <a:spcAft>
                          <a:spcPts val="0"/>
                        </a:spcAft>
                        <a:buNone/>
                      </a:pPr>
                      <a:r>
                        <a:rPr lang="en-AU" sz="1600" u="none" strike="noStrike" cap="none"/>
                        <a:t>51537/udp6</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status</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1</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10"/>
                  </a:ext>
                </a:extLst>
              </a:tr>
              <a:tr h="338600">
                <a:tc>
                  <a:txBody>
                    <a:bodyPr/>
                    <a:lstStyle/>
                    <a:p>
                      <a:pPr marL="0" marR="0" lvl="0" indent="0" algn="l" rtl="0">
                        <a:lnSpc>
                          <a:spcPct val="115000"/>
                        </a:lnSpc>
                        <a:spcBef>
                          <a:spcPts val="0"/>
                        </a:spcBef>
                        <a:spcAft>
                          <a:spcPts val="0"/>
                        </a:spcAft>
                        <a:buNone/>
                      </a:pPr>
                      <a:r>
                        <a:rPr lang="en-AU" sz="1600" u="none" strike="noStrike" cap="none"/>
                        <a:t>51552/tcp6</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status</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1</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11"/>
                  </a:ext>
                </a:extLst>
              </a:tr>
              <a:tr h="338600">
                <a:tc>
                  <a:txBody>
                    <a:bodyPr/>
                    <a:lstStyle/>
                    <a:p>
                      <a:pPr marL="0" marR="0" lvl="0" indent="0" algn="l" rtl="0">
                        <a:lnSpc>
                          <a:spcPct val="115000"/>
                        </a:lnSpc>
                        <a:spcBef>
                          <a:spcPts val="0"/>
                        </a:spcBef>
                        <a:spcAft>
                          <a:spcPts val="0"/>
                        </a:spcAft>
                        <a:buNone/>
                      </a:pPr>
                      <a:r>
                        <a:rPr lang="en-AU" sz="1600" u="none" strike="noStrike" cap="none"/>
                        <a:t>55113</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open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status</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1</a:t>
                      </a:r>
                      <a:endParaRPr sz="1600" u="none" strike="noStrike" cap="none">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600" u="none" strike="noStrike" cap="none"/>
                        <a:t> </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12"/>
                  </a:ext>
                </a:extLst>
              </a:tr>
            </a:tbl>
          </a:graphicData>
        </a:graphic>
      </p:graphicFrame>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0"/>
          <p:cNvSpPr txBox="1">
            <a:spLocks noGrp="1"/>
          </p:cNvSpPr>
          <p:nvPr>
            <p:ph type="title"/>
          </p:nvPr>
        </p:nvSpPr>
        <p:spPr>
          <a:xfrm>
            <a:off x="100484" y="0"/>
            <a:ext cx="12091516"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3200"/>
              <a:buFont typeface="Arial"/>
              <a:buNone/>
            </a:pPr>
            <a:r>
              <a:rPr lang="en-AU" sz="3200" b="1"/>
              <a:t>Information Exposure Through Directory Listing</a:t>
            </a:r>
            <a:endParaRPr/>
          </a:p>
        </p:txBody>
      </p:sp>
      <p:sp>
        <p:nvSpPr>
          <p:cNvPr id="345" name="Google Shape;345;p20"/>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1610"/>
              <a:buNone/>
            </a:pPr>
            <a:endParaRPr/>
          </a:p>
          <a:p>
            <a:pPr marL="36900" lvl="0" indent="0" algn="l" rtl="0">
              <a:lnSpc>
                <a:spcPct val="110000"/>
              </a:lnSpc>
              <a:spcBef>
                <a:spcPts val="1060"/>
              </a:spcBef>
              <a:spcAft>
                <a:spcPts val="0"/>
              </a:spcAft>
              <a:buSzPts val="1610"/>
              <a:buNone/>
            </a:pPr>
            <a:endParaRPr/>
          </a:p>
          <a:p>
            <a:pPr marL="36900" lvl="0" indent="0" algn="l" rtl="0">
              <a:lnSpc>
                <a:spcPct val="110000"/>
              </a:lnSpc>
              <a:spcBef>
                <a:spcPts val="1060"/>
              </a:spcBef>
              <a:spcAft>
                <a:spcPts val="0"/>
              </a:spcAft>
              <a:buSzPts val="1610"/>
              <a:buNone/>
            </a:pPr>
            <a:r>
              <a:rPr lang="en-AU"/>
              <a:t> </a:t>
            </a:r>
            <a:endParaRPr/>
          </a:p>
          <a:p>
            <a:pPr marL="36900" lvl="0" indent="0" algn="l" rtl="0">
              <a:lnSpc>
                <a:spcPct val="110000"/>
              </a:lnSpc>
              <a:spcBef>
                <a:spcPts val="1060"/>
              </a:spcBef>
              <a:spcAft>
                <a:spcPts val="0"/>
              </a:spcAft>
              <a:buSzPts val="1610"/>
              <a:buNone/>
            </a:pPr>
            <a:endParaRPr/>
          </a:p>
        </p:txBody>
      </p:sp>
      <p:sp>
        <p:nvSpPr>
          <p:cNvPr id="346" name="Google Shape;346;p20"/>
          <p:cNvSpPr txBox="1"/>
          <p:nvPr/>
        </p:nvSpPr>
        <p:spPr>
          <a:xfrm>
            <a:off x="3132323" y="987423"/>
            <a:ext cx="6096000" cy="369332"/>
          </a:xfrm>
          <a:prstGeom prst="rect">
            <a:avLst/>
          </a:prstGeom>
          <a:noFill/>
          <a:ln>
            <a:noFill/>
          </a:ln>
        </p:spPr>
        <p:txBody>
          <a:bodyPr spcFirstLastPara="1" wrap="square" lIns="91425" tIns="45700" rIns="91425" bIns="45700" anchor="t" anchorCtr="0">
            <a:spAutoFit/>
          </a:bodyPr>
          <a:lstStyle/>
          <a:p>
            <a:pPr marL="36900" marR="0" lvl="0" indent="0" algn="ctr" rtl="0">
              <a:spcBef>
                <a:spcPts val="0"/>
              </a:spcBef>
              <a:spcAft>
                <a:spcPts val="0"/>
              </a:spcAft>
              <a:buClr>
                <a:schemeClr val="accent1"/>
              </a:buClr>
              <a:buSzPts val="1800"/>
              <a:buFont typeface="Arial"/>
              <a:buNone/>
            </a:pPr>
            <a:r>
              <a:rPr lang="en-AU" sz="1800" b="1">
                <a:solidFill>
                  <a:schemeClr val="accent1"/>
                </a:solidFill>
                <a:latin typeface="Arial"/>
                <a:ea typeface="Arial"/>
                <a:cs typeface="Arial"/>
                <a:sym typeface="Arial"/>
              </a:rPr>
              <a:t>Targets 1 &amp; 2</a:t>
            </a:r>
            <a:endParaRPr/>
          </a:p>
        </p:txBody>
      </p:sp>
      <p:graphicFrame>
        <p:nvGraphicFramePr>
          <p:cNvPr id="347" name="Google Shape;347;p20"/>
          <p:cNvGraphicFramePr/>
          <p:nvPr/>
        </p:nvGraphicFramePr>
        <p:xfrm>
          <a:off x="333955" y="1489978"/>
          <a:ext cx="3000000" cy="3000000"/>
        </p:xfrm>
        <a:graphic>
          <a:graphicData uri="http://schemas.openxmlformats.org/drawingml/2006/table">
            <a:tbl>
              <a:tblPr firstRow="1" bandRow="1">
                <a:noFill/>
                <a:tableStyleId>{944ECB7D-A797-4D65-8F28-355B8C4D9B9F}</a:tableStyleId>
              </a:tblPr>
              <a:tblGrid>
                <a:gridCol w="2360175">
                  <a:extLst>
                    <a:ext uri="{9D8B030D-6E8A-4147-A177-3AD203B41FA5}">
                      <a16:colId xmlns:a16="http://schemas.microsoft.com/office/drawing/2014/main" val="20000"/>
                    </a:ext>
                  </a:extLst>
                </a:gridCol>
                <a:gridCol w="9142925">
                  <a:extLst>
                    <a:ext uri="{9D8B030D-6E8A-4147-A177-3AD203B41FA5}">
                      <a16:colId xmlns:a16="http://schemas.microsoft.com/office/drawing/2014/main" val="20001"/>
                    </a:ext>
                  </a:extLst>
                </a:gridCol>
              </a:tblGrid>
              <a:tr h="2077975">
                <a:tc>
                  <a:txBody>
                    <a:bodyPr/>
                    <a:lstStyle/>
                    <a:p>
                      <a:pPr marL="0" marR="0" lvl="0" indent="0" algn="l" rtl="0">
                        <a:spcBef>
                          <a:spcPts val="0"/>
                        </a:spcBef>
                        <a:spcAft>
                          <a:spcPts val="0"/>
                        </a:spcAft>
                        <a:buNone/>
                      </a:pPr>
                      <a:r>
                        <a:rPr lang="en-AU" sz="1600" u="none" strike="noStrike" cap="none"/>
                        <a:t>CWE-548</a:t>
                      </a:r>
                      <a:endParaRPr/>
                    </a:p>
                    <a:p>
                      <a:pPr marL="0" marR="0" lvl="0" indent="0" algn="l" rtl="0">
                        <a:spcBef>
                          <a:spcPts val="0"/>
                        </a:spcBef>
                        <a:spcAft>
                          <a:spcPts val="0"/>
                        </a:spcAft>
                        <a:buNone/>
                      </a:pP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Risk Category: Information</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Scope: Confidentiality </a:t>
                      </a:r>
                      <a:endParaRPr/>
                    </a:p>
                    <a:p>
                      <a:pPr marL="0" marR="0" lvl="0" indent="0" algn="l" rtl="0">
                        <a:spcBef>
                          <a:spcPts val="0"/>
                        </a:spcBef>
                        <a:spcAft>
                          <a:spcPts val="0"/>
                        </a:spcAft>
                        <a:buNone/>
                      </a:pP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Likelihood of Exploitation: Medium to High</a:t>
                      </a:r>
                      <a:endParaRPr/>
                    </a:p>
                    <a:p>
                      <a:pPr marL="0" marR="0" lvl="0" indent="0" algn="l" rtl="0">
                        <a:spcBef>
                          <a:spcPts val="0"/>
                        </a:spcBef>
                        <a:spcAft>
                          <a:spcPts val="0"/>
                        </a:spcAft>
                        <a:buNone/>
                      </a:pP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Member of: OWASP</a:t>
                      </a:r>
                      <a:endParaRPr/>
                    </a:p>
                    <a:p>
                      <a:pPr marL="0" marR="0" lvl="0" indent="0" algn="l" rtl="0">
                        <a:spcBef>
                          <a:spcPts val="0"/>
                        </a:spcBef>
                        <a:spcAft>
                          <a:spcPts val="0"/>
                        </a:spcAft>
                        <a:buNone/>
                      </a:pPr>
                      <a:r>
                        <a:rPr lang="en-AU" sz="1600"/>
                        <a:t>A6:2017-Security Misconfiguration</a:t>
                      </a:r>
                      <a:endParaRPr/>
                    </a:p>
                  </a:txBody>
                  <a:tcPr marL="91450" marR="91450" marT="45725" marB="45725"/>
                </a:tc>
                <a:tc>
                  <a:txBody>
                    <a:bodyPr/>
                    <a:lstStyle/>
                    <a:p>
                      <a:pPr marL="0" marR="0" lvl="0" indent="0" algn="l" rtl="0">
                        <a:spcBef>
                          <a:spcPts val="0"/>
                        </a:spcBef>
                        <a:spcAft>
                          <a:spcPts val="0"/>
                        </a:spcAft>
                        <a:buNone/>
                      </a:pPr>
                      <a:r>
                        <a:rPr lang="en-AU" sz="1600" b="0"/>
                        <a:t>Description: A directory listing is inappropriately exposed, yielding potentially sensitive information to attackers</a:t>
                      </a:r>
                      <a:endParaRPr/>
                    </a:p>
                    <a:p>
                      <a:pPr marL="0" marR="0" lvl="0" indent="0" algn="l" rtl="0">
                        <a:spcBef>
                          <a:spcPts val="0"/>
                        </a:spcBef>
                        <a:spcAft>
                          <a:spcPts val="0"/>
                        </a:spcAft>
                        <a:buNone/>
                      </a:pPr>
                      <a:endParaRPr sz="1600" b="0"/>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Impact: Exposing the contents of a directory can lead to an attacker gaining access to source code or providing useful information for the attacker to devise exploits, such as creation times of files or any information that may be encoded in file names. The directory listing may also compromise private or confidential data</a:t>
                      </a:r>
                      <a:endParaRPr/>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Potential Mitigations</a:t>
                      </a:r>
                      <a:endParaRPr/>
                    </a:p>
                    <a:p>
                      <a:pPr marL="0" marR="0" lvl="0" indent="0" algn="l" rtl="0">
                        <a:spcBef>
                          <a:spcPts val="0"/>
                        </a:spcBef>
                        <a:spcAft>
                          <a:spcPts val="0"/>
                        </a:spcAft>
                        <a:buNone/>
                      </a:pPr>
                      <a:r>
                        <a:rPr lang="en-AU" sz="1600" b="0"/>
                        <a:t>Phases: Architecture and Design; System Configuration</a:t>
                      </a:r>
                      <a:endParaRPr/>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Recommendations include restricting access to important directories or files by adopting a need to know requirement for both the document and server root, and turning off features such as Automatic Directory Listings that could expose private files and provide information that could be utilized by an attacker when formulating or conducting an attack</a:t>
                      </a:r>
                      <a:endParaRPr/>
                    </a:p>
                  </a:txBody>
                  <a:tcPr marL="91450" marR="91450" marT="45725" marB="45725"/>
                </a:tc>
                <a:extLst>
                  <a:ext uri="{0D108BD9-81ED-4DB2-BD59-A6C34878D82A}">
                    <a16:rowId xmlns:a16="http://schemas.microsoft.com/office/drawing/2014/main" val="10000"/>
                  </a:ext>
                </a:extLst>
              </a:tr>
            </a:tbl>
          </a:graphicData>
        </a:graphic>
      </p:graphicFrame>
      <p:sp>
        <p:nvSpPr>
          <p:cNvPr id="348" name="Google Shape;348;p20"/>
          <p:cNvSpPr txBox="1"/>
          <p:nvPr/>
        </p:nvSpPr>
        <p:spPr>
          <a:xfrm>
            <a:off x="604299" y="5941613"/>
            <a:ext cx="5804452"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000">
                <a:solidFill>
                  <a:schemeClr val="lt1"/>
                </a:solidFill>
                <a:latin typeface="Arial"/>
                <a:ea typeface="Arial"/>
                <a:cs typeface="Arial"/>
                <a:sym typeface="Arial"/>
              </a:rPr>
              <a:t>Sources:</a:t>
            </a:r>
            <a:endParaRPr/>
          </a:p>
          <a:p>
            <a:pPr marL="0" marR="0" lvl="0" indent="0" algn="l" rtl="0">
              <a:spcBef>
                <a:spcPts val="0"/>
              </a:spcBef>
              <a:spcAft>
                <a:spcPts val="0"/>
              </a:spcAft>
              <a:buNone/>
            </a:pPr>
            <a:r>
              <a:rPr lang="en-AU" sz="10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https://cwe.mitre.org/data/definitions/548.html</a:t>
            </a:r>
            <a:endParaRPr sz="1000">
              <a:solidFill>
                <a:schemeClr val="lt1"/>
              </a:solidFill>
              <a:latin typeface="Arial"/>
              <a:ea typeface="Arial"/>
              <a:cs typeface="Arial"/>
              <a:sym typeface="Arial"/>
            </a:endParaRPr>
          </a:p>
          <a:p>
            <a:pPr marL="0" marR="0" lvl="0" indent="0" algn="l" rtl="0">
              <a:spcBef>
                <a:spcPts val="0"/>
              </a:spcBef>
              <a:spcAft>
                <a:spcPts val="0"/>
              </a:spcAft>
              <a:buNone/>
            </a:pPr>
            <a:r>
              <a:rPr lang="en-AU" sz="1000"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https://cwe.mitre.org/data/definitions/1032.html</a:t>
            </a:r>
            <a:endParaRPr sz="1000">
              <a:solidFill>
                <a:schemeClr val="lt1"/>
              </a:solidFill>
              <a:latin typeface="Arial"/>
              <a:ea typeface="Arial"/>
              <a:cs typeface="Arial"/>
              <a:sym typeface="Arial"/>
            </a:endParaRPr>
          </a:p>
          <a:p>
            <a:pPr marL="0" marR="0" lvl="0" indent="0" algn="l" rtl="0">
              <a:spcBef>
                <a:spcPts val="0"/>
              </a:spcBef>
              <a:spcAft>
                <a:spcPts val="0"/>
              </a:spcAft>
              <a:buNone/>
            </a:pPr>
            <a:r>
              <a:rPr lang="en-AU" sz="1000" u="sng">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https://owasp.org/www-pdf-archive/OWASP_Top_10-2017_%28en%29.pdf.pdf</a:t>
            </a:r>
            <a:endParaRPr sz="1000">
              <a:solidFill>
                <a:schemeClr val="lt1"/>
              </a:solidFill>
              <a:latin typeface="Arial"/>
              <a:ea typeface="Arial"/>
              <a:cs typeface="Arial"/>
              <a:sym typeface="Arial"/>
            </a:endParaRPr>
          </a:p>
          <a:p>
            <a:pPr marL="0" marR="0" lvl="0" indent="0" algn="l" rtl="0">
              <a:spcBef>
                <a:spcPts val="0"/>
              </a:spcBef>
              <a:spcAft>
                <a:spcPts val="0"/>
              </a:spcAft>
              <a:buNone/>
            </a:pPr>
            <a:endParaRPr sz="1000">
              <a:solidFill>
                <a:schemeClr val="lt1"/>
              </a:solidFill>
              <a:latin typeface="Arial"/>
              <a:ea typeface="Arial"/>
              <a:cs typeface="Arial"/>
              <a:sym typeface="Aria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Contents</a:t>
            </a:r>
            <a:endParaRPr/>
          </a:p>
        </p:txBody>
      </p:sp>
      <p:grpSp>
        <p:nvGrpSpPr>
          <p:cNvPr id="145" name="Google Shape;145;p2"/>
          <p:cNvGrpSpPr/>
          <p:nvPr/>
        </p:nvGrpSpPr>
        <p:grpSpPr>
          <a:xfrm>
            <a:off x="1250333" y="1696887"/>
            <a:ext cx="9252622" cy="3714749"/>
            <a:chOff x="465329" y="0"/>
            <a:chExt cx="9252622" cy="3714749"/>
          </a:xfrm>
        </p:grpSpPr>
        <p:sp>
          <p:nvSpPr>
            <p:cNvPr id="146" name="Google Shape;146;p2"/>
            <p:cNvSpPr/>
            <p:nvPr/>
          </p:nvSpPr>
          <p:spPr>
            <a:xfrm>
              <a:off x="973600" y="0"/>
              <a:ext cx="3509669" cy="330643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65329" y="3043024"/>
              <a:ext cx="4311566" cy="6467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txBox="1"/>
            <p:nvPr/>
          </p:nvSpPr>
          <p:spPr>
            <a:xfrm>
              <a:off x="465329" y="3043024"/>
              <a:ext cx="4311566" cy="64673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3600"/>
                <a:buFont typeface="Arial"/>
                <a:buNone/>
              </a:pPr>
              <a:r>
                <a:rPr lang="en-AU" sz="3600" b="1">
                  <a:solidFill>
                    <a:schemeClr val="lt1"/>
                  </a:solidFill>
                  <a:latin typeface="Arial"/>
                  <a:ea typeface="Arial"/>
                  <a:cs typeface="Arial"/>
                  <a:sym typeface="Arial"/>
                </a:rPr>
                <a:t>Offensive </a:t>
              </a:r>
              <a:endParaRPr/>
            </a:p>
          </p:txBody>
        </p:sp>
        <p:sp>
          <p:nvSpPr>
            <p:cNvPr id="149" name="Google Shape;149;p2"/>
            <p:cNvSpPr/>
            <p:nvPr/>
          </p:nvSpPr>
          <p:spPr>
            <a:xfrm>
              <a:off x="489172" y="3683270"/>
              <a:ext cx="4311566" cy="345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txBox="1"/>
            <p:nvPr/>
          </p:nvSpPr>
          <p:spPr>
            <a:xfrm>
              <a:off x="489172" y="3683270"/>
              <a:ext cx="4311566" cy="34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700"/>
                <a:buFont typeface="Arial"/>
                <a:buNone/>
              </a:pPr>
              <a:r>
                <a:rPr lang="en-AU" sz="1700">
                  <a:solidFill>
                    <a:schemeClr val="lt1"/>
                  </a:solidFill>
                  <a:latin typeface="Arial"/>
                  <a:ea typeface="Arial"/>
                  <a:cs typeface="Arial"/>
                  <a:sym typeface="Arial"/>
                </a:rPr>
                <a:t>Attack</a:t>
              </a:r>
              <a:endParaRPr/>
            </a:p>
            <a:p>
              <a:pPr marL="0" marR="0" lvl="0" indent="0" algn="ctr" rtl="0">
                <a:lnSpc>
                  <a:spcPct val="100000"/>
                </a:lnSpc>
                <a:spcBef>
                  <a:spcPts val="595"/>
                </a:spcBef>
                <a:spcAft>
                  <a:spcPts val="0"/>
                </a:spcAft>
                <a:buClr>
                  <a:schemeClr val="lt1"/>
                </a:buClr>
                <a:buSzPts val="1700"/>
                <a:buFont typeface="Arial"/>
                <a:buNone/>
              </a:pPr>
              <a:endParaRPr sz="1700">
                <a:solidFill>
                  <a:schemeClr val="lt1"/>
                </a:solidFill>
                <a:latin typeface="Arial"/>
                <a:ea typeface="Arial"/>
                <a:cs typeface="Arial"/>
                <a:sym typeface="Arial"/>
              </a:endParaRPr>
            </a:p>
          </p:txBody>
        </p:sp>
        <p:sp>
          <p:nvSpPr>
            <p:cNvPr id="151" name="Google Shape;151;p2"/>
            <p:cNvSpPr/>
            <p:nvPr/>
          </p:nvSpPr>
          <p:spPr>
            <a:xfrm>
              <a:off x="5880312" y="199419"/>
              <a:ext cx="3567269" cy="306539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5406385" y="3068015"/>
              <a:ext cx="4311566" cy="6467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txBox="1"/>
            <p:nvPr/>
          </p:nvSpPr>
          <p:spPr>
            <a:xfrm>
              <a:off x="5406385" y="3068015"/>
              <a:ext cx="4311566" cy="64673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3600"/>
                <a:buFont typeface="Arial"/>
                <a:buNone/>
              </a:pPr>
              <a:r>
                <a:rPr lang="en-AU" sz="3600" b="1">
                  <a:solidFill>
                    <a:schemeClr val="lt1"/>
                  </a:solidFill>
                  <a:latin typeface="Arial"/>
                  <a:ea typeface="Arial"/>
                  <a:cs typeface="Arial"/>
                  <a:sym typeface="Arial"/>
                </a:rPr>
                <a:t>Defensive</a:t>
              </a:r>
              <a:endParaRPr/>
            </a:p>
          </p:txBody>
        </p:sp>
        <p:sp>
          <p:nvSpPr>
            <p:cNvPr id="154" name="Google Shape;154;p2"/>
            <p:cNvSpPr/>
            <p:nvPr/>
          </p:nvSpPr>
          <p:spPr>
            <a:xfrm>
              <a:off x="5305667" y="3610836"/>
              <a:ext cx="4311566" cy="345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txBox="1"/>
            <p:nvPr/>
          </p:nvSpPr>
          <p:spPr>
            <a:xfrm>
              <a:off x="5305667" y="3610836"/>
              <a:ext cx="4311566" cy="34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700"/>
                <a:buFont typeface="Arial"/>
                <a:buNone/>
              </a:pPr>
              <a:r>
                <a:rPr lang="en-AU" sz="1700">
                  <a:solidFill>
                    <a:schemeClr val="lt1"/>
                  </a:solidFill>
                  <a:latin typeface="Arial"/>
                  <a:ea typeface="Arial"/>
                  <a:cs typeface="Arial"/>
                  <a:sym typeface="Arial"/>
                </a:rPr>
                <a:t>Defense</a:t>
              </a:r>
              <a:endParaRPr/>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1"/>
          <p:cNvSpPr txBox="1">
            <a:spLocks noGrp="1"/>
          </p:cNvSpPr>
          <p:nvPr>
            <p:ph type="title"/>
          </p:nvPr>
        </p:nvSpPr>
        <p:spPr>
          <a:xfrm>
            <a:off x="74275" y="131557"/>
            <a:ext cx="12192000"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140"/>
              <a:buFont typeface="Arial"/>
              <a:buNone/>
            </a:pPr>
            <a:br>
              <a:rPr lang="en-AU" sz="4140" b="1"/>
            </a:br>
            <a:r>
              <a:rPr lang="en-AU" sz="3240" b="1"/>
              <a:t>Improper Access Control </a:t>
            </a:r>
            <a:r>
              <a:rPr lang="en-AU" sz="2430" b="1"/>
              <a:t>(parent of) </a:t>
            </a:r>
            <a:r>
              <a:rPr lang="en-AU" sz="3240" b="1"/>
              <a:t>Improper Privilege Management</a:t>
            </a:r>
            <a:br>
              <a:rPr lang="en-AU" sz="4410" b="1"/>
            </a:br>
            <a:br>
              <a:rPr lang="en-AU" sz="3600" b="1"/>
            </a:br>
            <a:endParaRPr sz="4140"/>
          </a:p>
        </p:txBody>
      </p:sp>
      <p:graphicFrame>
        <p:nvGraphicFramePr>
          <p:cNvPr id="354" name="Google Shape;354;p21"/>
          <p:cNvGraphicFramePr/>
          <p:nvPr/>
        </p:nvGraphicFramePr>
        <p:xfrm>
          <a:off x="344300" y="1489979"/>
          <a:ext cx="3000000" cy="3000000"/>
        </p:xfrm>
        <a:graphic>
          <a:graphicData uri="http://schemas.openxmlformats.org/drawingml/2006/table">
            <a:tbl>
              <a:tblPr firstRow="1" bandRow="1">
                <a:noFill/>
                <a:tableStyleId>{944ECB7D-A797-4D65-8F28-355B8C4D9B9F}</a:tableStyleId>
              </a:tblPr>
              <a:tblGrid>
                <a:gridCol w="2349825">
                  <a:extLst>
                    <a:ext uri="{9D8B030D-6E8A-4147-A177-3AD203B41FA5}">
                      <a16:colId xmlns:a16="http://schemas.microsoft.com/office/drawing/2014/main" val="20000"/>
                    </a:ext>
                  </a:extLst>
                </a:gridCol>
                <a:gridCol w="9142925">
                  <a:extLst>
                    <a:ext uri="{9D8B030D-6E8A-4147-A177-3AD203B41FA5}">
                      <a16:colId xmlns:a16="http://schemas.microsoft.com/office/drawing/2014/main" val="20001"/>
                    </a:ext>
                  </a:extLst>
                </a:gridCol>
              </a:tblGrid>
              <a:tr h="1383175">
                <a:tc>
                  <a:txBody>
                    <a:bodyPr/>
                    <a:lstStyle/>
                    <a:p>
                      <a:pPr marL="0" marR="0" lvl="0" indent="0" algn="l" rtl="0">
                        <a:spcBef>
                          <a:spcPts val="0"/>
                        </a:spcBef>
                        <a:spcAft>
                          <a:spcPts val="0"/>
                        </a:spcAft>
                        <a:buNone/>
                      </a:pPr>
                      <a:r>
                        <a:rPr lang="en-AU" sz="1600"/>
                        <a:t>CWE-284 / CWE-269</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Risk Category:</a:t>
                      </a:r>
                      <a:endParaRPr/>
                    </a:p>
                    <a:p>
                      <a:pPr marL="0" marR="0" lvl="0" indent="0" algn="l" rtl="0">
                        <a:spcBef>
                          <a:spcPts val="0"/>
                        </a:spcBef>
                        <a:spcAft>
                          <a:spcPts val="0"/>
                        </a:spcAft>
                        <a:buNone/>
                      </a:pPr>
                      <a:r>
                        <a:rPr lang="en-AU" sz="1600"/>
                        <a:t>Confidentiality</a:t>
                      </a:r>
                      <a:endParaRPr/>
                    </a:p>
                    <a:p>
                      <a:pPr marL="0" marR="0" lvl="0" indent="0" algn="l" rtl="0">
                        <a:spcBef>
                          <a:spcPts val="0"/>
                        </a:spcBef>
                        <a:spcAft>
                          <a:spcPts val="0"/>
                        </a:spcAft>
                        <a:buNone/>
                      </a:pPr>
                      <a:r>
                        <a:rPr lang="en-AU" sz="1600"/>
                        <a:t>Integrity </a:t>
                      </a:r>
                      <a:endParaRPr/>
                    </a:p>
                    <a:p>
                      <a:pPr marL="0" marR="0" lvl="0" indent="0" algn="l" rtl="0">
                        <a:spcBef>
                          <a:spcPts val="0"/>
                        </a:spcBef>
                        <a:spcAft>
                          <a:spcPts val="0"/>
                        </a:spcAft>
                        <a:buNone/>
                      </a:pPr>
                      <a:r>
                        <a:rPr lang="en-AU" sz="1600"/>
                        <a:t>Availability </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Scope: Access Control </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Likelihood of Expliotation:</a:t>
                      </a:r>
                      <a:endParaRPr/>
                    </a:p>
                    <a:p>
                      <a:pPr marL="0" marR="0" lvl="0" indent="0" algn="l" rtl="0">
                        <a:spcBef>
                          <a:spcPts val="0"/>
                        </a:spcBef>
                        <a:spcAft>
                          <a:spcPts val="0"/>
                        </a:spcAft>
                        <a:buNone/>
                      </a:pPr>
                      <a:r>
                        <a:rPr lang="en-AU" sz="1600"/>
                        <a:t>Medium to High</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Member of:</a:t>
                      </a:r>
                      <a:endParaRPr/>
                    </a:p>
                    <a:p>
                      <a:pPr marL="0" marR="0" lvl="0" indent="0" algn="l" rtl="0">
                        <a:spcBef>
                          <a:spcPts val="0"/>
                        </a:spcBef>
                        <a:spcAft>
                          <a:spcPts val="0"/>
                        </a:spcAft>
                        <a:buNone/>
                      </a:pPr>
                      <a:r>
                        <a:rPr lang="en-AU" sz="1600"/>
                        <a:t>OWASP API9:2019 Improper Assets Management</a:t>
                      </a:r>
                      <a:endParaRPr/>
                    </a:p>
                  </a:txBody>
                  <a:tcPr marL="91450" marR="91450" marT="45725" marB="45725"/>
                </a:tc>
                <a:tc>
                  <a:txBody>
                    <a:bodyPr/>
                    <a:lstStyle/>
                    <a:p>
                      <a:pPr marL="0" marR="0" lvl="0" indent="0" algn="l" rtl="0">
                        <a:spcBef>
                          <a:spcPts val="0"/>
                        </a:spcBef>
                        <a:spcAft>
                          <a:spcPts val="0"/>
                        </a:spcAft>
                        <a:buNone/>
                      </a:pPr>
                      <a:r>
                        <a:rPr lang="en-AU" sz="1600" b="0" i="0">
                          <a:solidFill>
                            <a:schemeClr val="lt1"/>
                          </a:solidFill>
                          <a:latin typeface="Arial"/>
                          <a:ea typeface="Arial"/>
                          <a:cs typeface="Arial"/>
                          <a:sym typeface="Arial"/>
                        </a:rPr>
                        <a:t>The software does not restrict or incorrectly restricts access to a resource from an unauthorized actor</a:t>
                      </a:r>
                      <a:endParaRPr sz="1600" b="0"/>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Access control involves the use of several protection mechanisms such as:</a:t>
                      </a:r>
                      <a:endParaRPr/>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Authentication (proving the identity of an actor)</a:t>
                      </a:r>
                      <a:endParaRPr/>
                    </a:p>
                    <a:p>
                      <a:pPr marL="0" marR="0" lvl="0" indent="0" algn="l" rtl="0">
                        <a:spcBef>
                          <a:spcPts val="0"/>
                        </a:spcBef>
                        <a:spcAft>
                          <a:spcPts val="0"/>
                        </a:spcAft>
                        <a:buNone/>
                      </a:pPr>
                      <a:r>
                        <a:rPr lang="en-AU" sz="1600" b="0"/>
                        <a:t>Authorization (ensuring that a given actor can access a resource), and</a:t>
                      </a:r>
                      <a:endParaRPr/>
                    </a:p>
                    <a:p>
                      <a:pPr marL="0" marR="0" lvl="0" indent="0" algn="l" rtl="0">
                        <a:spcBef>
                          <a:spcPts val="0"/>
                        </a:spcBef>
                        <a:spcAft>
                          <a:spcPts val="0"/>
                        </a:spcAft>
                        <a:buNone/>
                      </a:pPr>
                      <a:r>
                        <a:rPr lang="en-AU" sz="1600" b="0"/>
                        <a:t>Accountability (tracking of activities that were performed)</a:t>
                      </a:r>
                      <a:endParaRPr/>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Impact: Gain Privileges or Assume Identity</a:t>
                      </a:r>
                      <a:endParaRPr/>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Potential Mitigations</a:t>
                      </a:r>
                      <a:endParaRPr/>
                    </a:p>
                    <a:p>
                      <a:pPr marL="0" marR="0" lvl="0" indent="0" algn="l" rtl="0">
                        <a:spcBef>
                          <a:spcPts val="0"/>
                        </a:spcBef>
                        <a:spcAft>
                          <a:spcPts val="0"/>
                        </a:spcAft>
                        <a:buNone/>
                      </a:pPr>
                      <a:r>
                        <a:rPr lang="en-AU" sz="1600" b="0"/>
                        <a:t>Phases: Architecture and Design; Operation</a:t>
                      </a:r>
                      <a:endParaRPr/>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Very carefully manage the setting, management, and handling of privileges. Explicitly manage trust zones in the software</a:t>
                      </a:r>
                      <a:endParaRPr/>
                    </a:p>
                  </a:txBody>
                  <a:tcPr marL="91450" marR="91450" marT="45725" marB="45725"/>
                </a:tc>
                <a:extLst>
                  <a:ext uri="{0D108BD9-81ED-4DB2-BD59-A6C34878D82A}">
                    <a16:rowId xmlns:a16="http://schemas.microsoft.com/office/drawing/2014/main" val="10000"/>
                  </a:ext>
                </a:extLst>
              </a:tr>
            </a:tbl>
          </a:graphicData>
        </a:graphic>
      </p:graphicFrame>
      <p:sp>
        <p:nvSpPr>
          <p:cNvPr id="355" name="Google Shape;355;p21"/>
          <p:cNvSpPr txBox="1"/>
          <p:nvPr/>
        </p:nvSpPr>
        <p:spPr>
          <a:xfrm>
            <a:off x="3132323" y="987423"/>
            <a:ext cx="6096000" cy="369332"/>
          </a:xfrm>
          <a:prstGeom prst="rect">
            <a:avLst/>
          </a:prstGeom>
          <a:noFill/>
          <a:ln>
            <a:noFill/>
          </a:ln>
        </p:spPr>
        <p:txBody>
          <a:bodyPr spcFirstLastPara="1" wrap="square" lIns="91425" tIns="45700" rIns="91425" bIns="45700" anchor="t" anchorCtr="0">
            <a:spAutoFit/>
          </a:bodyPr>
          <a:lstStyle/>
          <a:p>
            <a:pPr marL="36900" marR="0" lvl="0" indent="0" algn="ctr" rtl="0">
              <a:spcBef>
                <a:spcPts val="0"/>
              </a:spcBef>
              <a:spcAft>
                <a:spcPts val="0"/>
              </a:spcAft>
              <a:buClr>
                <a:schemeClr val="accent1"/>
              </a:buClr>
              <a:buSzPts val="1800"/>
              <a:buFont typeface="Arial"/>
              <a:buNone/>
            </a:pPr>
            <a:r>
              <a:rPr lang="en-AU" sz="1800" b="1">
                <a:solidFill>
                  <a:schemeClr val="accent1"/>
                </a:solidFill>
                <a:latin typeface="Arial"/>
                <a:ea typeface="Arial"/>
                <a:cs typeface="Arial"/>
                <a:sym typeface="Arial"/>
              </a:rPr>
              <a:t>Targets 1 &amp; 2 </a:t>
            </a:r>
            <a:endParaRPr/>
          </a:p>
        </p:txBody>
      </p:sp>
      <p:sp>
        <p:nvSpPr>
          <p:cNvPr id="356" name="Google Shape;356;p21"/>
          <p:cNvSpPr txBox="1"/>
          <p:nvPr/>
        </p:nvSpPr>
        <p:spPr>
          <a:xfrm>
            <a:off x="344300" y="6082748"/>
            <a:ext cx="4524293"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000">
                <a:solidFill>
                  <a:schemeClr val="lt1"/>
                </a:solidFill>
                <a:latin typeface="Arial"/>
                <a:ea typeface="Arial"/>
                <a:cs typeface="Arial"/>
                <a:sym typeface="Arial"/>
              </a:rPr>
              <a:t>Source:</a:t>
            </a:r>
            <a:endParaRPr/>
          </a:p>
          <a:p>
            <a:pPr marL="0" marR="0" lvl="0" indent="0" algn="l" rtl="0">
              <a:spcBef>
                <a:spcPts val="0"/>
              </a:spcBef>
              <a:spcAft>
                <a:spcPts val="0"/>
              </a:spcAft>
              <a:buNone/>
            </a:pPr>
            <a:r>
              <a:rPr lang="en-AU" sz="10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https://cwe.mitre.org/data/definitions/284.html</a:t>
            </a:r>
            <a:endParaRPr sz="1000">
              <a:solidFill>
                <a:schemeClr val="lt1"/>
              </a:solidFill>
              <a:latin typeface="Arial"/>
              <a:ea typeface="Arial"/>
              <a:cs typeface="Arial"/>
              <a:sym typeface="Arial"/>
            </a:endParaRPr>
          </a:p>
          <a:p>
            <a:pPr marL="0" marR="0" lvl="0" indent="0" algn="l" rtl="0">
              <a:spcBef>
                <a:spcPts val="0"/>
              </a:spcBef>
              <a:spcAft>
                <a:spcPts val="0"/>
              </a:spcAft>
              <a:buNone/>
            </a:pPr>
            <a:r>
              <a:rPr lang="en-AU" sz="10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https://cwe.mitre.org/data/definitions/284.html</a:t>
            </a:r>
            <a:endParaRPr sz="1000">
              <a:solidFill>
                <a:schemeClr val="lt1"/>
              </a:solidFill>
              <a:latin typeface="Arial"/>
              <a:ea typeface="Arial"/>
              <a:cs typeface="Arial"/>
              <a:sym typeface="Arial"/>
            </a:endParaRPr>
          </a:p>
          <a:p>
            <a:pPr marL="0" marR="0" lvl="0" indent="0" algn="l" rtl="0">
              <a:spcBef>
                <a:spcPts val="0"/>
              </a:spcBef>
              <a:spcAft>
                <a:spcPts val="0"/>
              </a:spcAft>
              <a:buNone/>
            </a:pPr>
            <a:r>
              <a:rPr lang="en-AU" sz="1000" u="sng">
                <a:solidFill>
                  <a:schemeClr val="lt1"/>
                </a:solidFill>
                <a:latin typeface="Arial"/>
                <a:ea typeface="Arial"/>
                <a:cs typeface="Arial"/>
                <a:sym typeface="Arial"/>
                <a:hlinkClick r:id="rId4">
                  <a:extLst>
                    <a:ext uri="{A12FA001-AC4F-418D-AE19-62706E023703}">
                      <ahyp:hlinkClr xmlns:ahyp="http://schemas.microsoft.com/office/drawing/2018/hyperlinkcolor" val="tx"/>
                    </a:ext>
                  </a:extLst>
                </a:hlinkClick>
              </a:rPr>
              <a:t>https://owasp.org/www-project-api-security/</a:t>
            </a:r>
            <a:endParaRPr sz="1000">
              <a:solidFill>
                <a:schemeClr val="lt1"/>
              </a:solidFill>
              <a:latin typeface="Arial"/>
              <a:ea typeface="Arial"/>
              <a:cs typeface="Arial"/>
              <a:sym typeface="Arial"/>
            </a:endParaRPr>
          </a:p>
          <a:p>
            <a:pPr marL="0" marR="0" lvl="0" indent="0" algn="l" rtl="0">
              <a:spcBef>
                <a:spcPts val="0"/>
              </a:spcBef>
              <a:spcAft>
                <a:spcPts val="0"/>
              </a:spcAft>
              <a:buNone/>
            </a:pPr>
            <a:endParaRPr sz="1000">
              <a:solidFill>
                <a:schemeClr val="lt1"/>
              </a:solidFill>
              <a:latin typeface="Arial"/>
              <a:ea typeface="Arial"/>
              <a:cs typeface="Arial"/>
              <a:sym typeface="Arial"/>
            </a:endParaRPr>
          </a:p>
          <a:p>
            <a:pPr marL="0" marR="0" lvl="0" indent="0" algn="l" rtl="0">
              <a:spcBef>
                <a:spcPts val="0"/>
              </a:spcBef>
              <a:spcAft>
                <a:spcPts val="0"/>
              </a:spcAft>
              <a:buNone/>
            </a:pPr>
            <a:endParaRPr sz="1000">
              <a:solidFill>
                <a:schemeClr val="lt1"/>
              </a:solidFill>
              <a:latin typeface="Arial"/>
              <a:ea typeface="Arial"/>
              <a:cs typeface="Arial"/>
              <a:sym typeface="Arial"/>
            </a:endParaRPr>
          </a:p>
          <a:p>
            <a:pPr marL="0" marR="0" lvl="0" indent="0" algn="l" rtl="0">
              <a:spcBef>
                <a:spcPts val="0"/>
              </a:spcBef>
              <a:spcAft>
                <a:spcPts val="0"/>
              </a:spcAft>
              <a:buNone/>
            </a:pPr>
            <a:endParaRPr sz="1000">
              <a:solidFill>
                <a:schemeClr val="lt1"/>
              </a:solidFill>
              <a:latin typeface="Arial"/>
              <a:ea typeface="Arial"/>
              <a:cs typeface="Arial"/>
              <a:sym typeface="Arial"/>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2"/>
          <p:cNvSpPr txBox="1">
            <a:spLocks noGrp="1"/>
          </p:cNvSpPr>
          <p:nvPr>
            <p:ph type="title"/>
          </p:nvPr>
        </p:nvSpPr>
        <p:spPr>
          <a:xfrm>
            <a:off x="154661" y="233934"/>
            <a:ext cx="12192000"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140"/>
              <a:buFont typeface="Arial"/>
              <a:buNone/>
            </a:pPr>
            <a:br>
              <a:rPr lang="en-AU" sz="4140" b="1"/>
            </a:br>
            <a:r>
              <a:rPr lang="en-AU" sz="3240"/>
              <a:t>Unrestricted Upload of File with Dangerous Type</a:t>
            </a:r>
            <a:br>
              <a:rPr lang="en-AU" sz="4140" b="1"/>
            </a:br>
            <a:br>
              <a:rPr lang="en-AU" sz="4140" b="1"/>
            </a:br>
            <a:endParaRPr sz="4140"/>
          </a:p>
        </p:txBody>
      </p:sp>
      <p:sp>
        <p:nvSpPr>
          <p:cNvPr id="362" name="Google Shape;362;p22"/>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1610"/>
              <a:buNone/>
            </a:pPr>
            <a:endParaRPr/>
          </a:p>
          <a:p>
            <a:pPr marL="36900" lvl="0" indent="0" algn="l" rtl="0">
              <a:lnSpc>
                <a:spcPct val="110000"/>
              </a:lnSpc>
              <a:spcBef>
                <a:spcPts val="1060"/>
              </a:spcBef>
              <a:spcAft>
                <a:spcPts val="0"/>
              </a:spcAft>
              <a:buSzPts val="1610"/>
              <a:buNone/>
            </a:pPr>
            <a:endParaRPr/>
          </a:p>
          <a:p>
            <a:pPr marL="36900" lvl="0" indent="0" algn="l" rtl="0">
              <a:lnSpc>
                <a:spcPct val="110000"/>
              </a:lnSpc>
              <a:spcBef>
                <a:spcPts val="1060"/>
              </a:spcBef>
              <a:spcAft>
                <a:spcPts val="0"/>
              </a:spcAft>
              <a:buSzPts val="1610"/>
              <a:buNone/>
            </a:pPr>
            <a:r>
              <a:rPr lang="en-AU"/>
              <a:t> </a:t>
            </a:r>
            <a:endParaRPr/>
          </a:p>
          <a:p>
            <a:pPr marL="36900" lvl="0" indent="0" algn="l" rtl="0">
              <a:lnSpc>
                <a:spcPct val="110000"/>
              </a:lnSpc>
              <a:spcBef>
                <a:spcPts val="1060"/>
              </a:spcBef>
              <a:spcAft>
                <a:spcPts val="0"/>
              </a:spcAft>
              <a:buSzPts val="1610"/>
              <a:buNone/>
            </a:pPr>
            <a:endParaRPr/>
          </a:p>
        </p:txBody>
      </p:sp>
      <p:sp>
        <p:nvSpPr>
          <p:cNvPr id="363" name="Google Shape;363;p22"/>
          <p:cNvSpPr txBox="1"/>
          <p:nvPr/>
        </p:nvSpPr>
        <p:spPr>
          <a:xfrm>
            <a:off x="3132323" y="987423"/>
            <a:ext cx="6096000" cy="369332"/>
          </a:xfrm>
          <a:prstGeom prst="rect">
            <a:avLst/>
          </a:prstGeom>
          <a:noFill/>
          <a:ln>
            <a:noFill/>
          </a:ln>
        </p:spPr>
        <p:txBody>
          <a:bodyPr spcFirstLastPara="1" wrap="square" lIns="91425" tIns="45700" rIns="91425" bIns="45700" anchor="t" anchorCtr="0">
            <a:spAutoFit/>
          </a:bodyPr>
          <a:lstStyle/>
          <a:p>
            <a:pPr marL="36900" marR="0" lvl="0" indent="0" algn="ctr" rtl="0">
              <a:spcBef>
                <a:spcPts val="0"/>
              </a:spcBef>
              <a:spcAft>
                <a:spcPts val="0"/>
              </a:spcAft>
              <a:buClr>
                <a:schemeClr val="accent1"/>
              </a:buClr>
              <a:buSzPts val="1800"/>
              <a:buFont typeface="Arial"/>
              <a:buNone/>
            </a:pPr>
            <a:r>
              <a:rPr lang="en-AU" sz="1800" b="1">
                <a:solidFill>
                  <a:schemeClr val="accent1"/>
                </a:solidFill>
                <a:latin typeface="Arial"/>
                <a:ea typeface="Arial"/>
                <a:cs typeface="Arial"/>
                <a:sym typeface="Arial"/>
              </a:rPr>
              <a:t>Targets 1 &amp; 2</a:t>
            </a:r>
            <a:endParaRPr/>
          </a:p>
        </p:txBody>
      </p:sp>
      <p:graphicFrame>
        <p:nvGraphicFramePr>
          <p:cNvPr id="364" name="Google Shape;364;p22"/>
          <p:cNvGraphicFramePr/>
          <p:nvPr/>
        </p:nvGraphicFramePr>
        <p:xfrm>
          <a:off x="344300" y="1489978"/>
          <a:ext cx="3000000" cy="3000000"/>
        </p:xfrm>
        <a:graphic>
          <a:graphicData uri="http://schemas.openxmlformats.org/drawingml/2006/table">
            <a:tbl>
              <a:tblPr firstRow="1" bandRow="1">
                <a:noFill/>
                <a:tableStyleId>{944ECB7D-A797-4D65-8F28-355B8C4D9B9F}</a:tableStyleId>
              </a:tblPr>
              <a:tblGrid>
                <a:gridCol w="2349825">
                  <a:extLst>
                    <a:ext uri="{9D8B030D-6E8A-4147-A177-3AD203B41FA5}">
                      <a16:colId xmlns:a16="http://schemas.microsoft.com/office/drawing/2014/main" val="20000"/>
                    </a:ext>
                  </a:extLst>
                </a:gridCol>
                <a:gridCol w="9142925">
                  <a:extLst>
                    <a:ext uri="{9D8B030D-6E8A-4147-A177-3AD203B41FA5}">
                      <a16:colId xmlns:a16="http://schemas.microsoft.com/office/drawing/2014/main" val="20001"/>
                    </a:ext>
                  </a:extLst>
                </a:gridCol>
              </a:tblGrid>
              <a:tr h="2077975">
                <a:tc>
                  <a:txBody>
                    <a:bodyPr/>
                    <a:lstStyle/>
                    <a:p>
                      <a:pPr marL="0" marR="0" lvl="0" indent="0" algn="l" rtl="0">
                        <a:spcBef>
                          <a:spcPts val="0"/>
                        </a:spcBef>
                        <a:spcAft>
                          <a:spcPts val="0"/>
                        </a:spcAft>
                        <a:buNone/>
                      </a:pPr>
                      <a:r>
                        <a:rPr lang="en-AU" sz="1600"/>
                        <a:t>CWE-434</a:t>
                      </a:r>
                      <a:endParaRPr/>
                    </a:p>
                    <a:p>
                      <a:pPr marL="0" marR="0" lvl="0" indent="0" algn="l" rtl="0">
                        <a:spcBef>
                          <a:spcPts val="0"/>
                        </a:spcBef>
                        <a:spcAft>
                          <a:spcPts val="0"/>
                        </a:spcAft>
                        <a:buNone/>
                      </a:pP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Scope:</a:t>
                      </a:r>
                      <a:endParaRPr/>
                    </a:p>
                    <a:p>
                      <a:pPr marL="0" marR="0" lvl="0" indent="0" algn="l" rtl="0">
                        <a:spcBef>
                          <a:spcPts val="0"/>
                        </a:spcBef>
                        <a:spcAft>
                          <a:spcPts val="0"/>
                        </a:spcAft>
                        <a:buNone/>
                      </a:pPr>
                      <a:r>
                        <a:rPr lang="en-AU" sz="1600"/>
                        <a:t>Integrity</a:t>
                      </a:r>
                      <a:endParaRPr/>
                    </a:p>
                    <a:p>
                      <a:pPr marL="0" marR="0" lvl="0" indent="0" algn="l" rtl="0">
                        <a:spcBef>
                          <a:spcPts val="0"/>
                        </a:spcBef>
                        <a:spcAft>
                          <a:spcPts val="0"/>
                        </a:spcAft>
                        <a:buNone/>
                      </a:pPr>
                      <a:r>
                        <a:rPr lang="en-AU" sz="1600"/>
                        <a:t>Confidentiality</a:t>
                      </a:r>
                      <a:endParaRPr/>
                    </a:p>
                    <a:p>
                      <a:pPr marL="0" marR="0" lvl="0" indent="0" algn="l" rtl="0">
                        <a:spcBef>
                          <a:spcPts val="0"/>
                        </a:spcBef>
                        <a:spcAft>
                          <a:spcPts val="0"/>
                        </a:spcAft>
                        <a:buNone/>
                      </a:pPr>
                      <a:r>
                        <a:rPr lang="en-AU" sz="1600"/>
                        <a:t>Availability</a:t>
                      </a:r>
                      <a:endParaRPr/>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Likelihood Of Exploit</a:t>
                      </a:r>
                      <a:endParaRPr/>
                    </a:p>
                    <a:p>
                      <a:pPr marL="0" marR="0" lvl="0" indent="0" algn="l" rtl="0">
                        <a:spcBef>
                          <a:spcPts val="0"/>
                        </a:spcBef>
                        <a:spcAft>
                          <a:spcPts val="0"/>
                        </a:spcAft>
                        <a:buNone/>
                      </a:pPr>
                      <a:r>
                        <a:rPr lang="en-AU" sz="1600"/>
                        <a:t>Medium to High </a:t>
                      </a:r>
                      <a:endParaRPr/>
                    </a:p>
                    <a:p>
                      <a:pPr marL="0" marR="0" lvl="0" indent="0" algn="l" rtl="0">
                        <a:spcBef>
                          <a:spcPts val="0"/>
                        </a:spcBef>
                        <a:spcAft>
                          <a:spcPts val="0"/>
                        </a:spcAft>
                        <a:buNone/>
                      </a:pPr>
                      <a:endParaRPr sz="1600"/>
                    </a:p>
                    <a:p>
                      <a:pPr marL="0" marR="0" lvl="0" indent="0" algn="l" rtl="0">
                        <a:spcBef>
                          <a:spcPts val="0"/>
                        </a:spcBef>
                        <a:spcAft>
                          <a:spcPts val="0"/>
                        </a:spcAft>
                        <a:buNone/>
                      </a:pPr>
                      <a:endParaRPr sz="1600"/>
                    </a:p>
                    <a:p>
                      <a:pPr marL="0" marR="0" lvl="0" indent="0" algn="l" rtl="0">
                        <a:spcBef>
                          <a:spcPts val="0"/>
                        </a:spcBef>
                        <a:spcAft>
                          <a:spcPts val="0"/>
                        </a:spcAft>
                        <a:buNone/>
                      </a:pPr>
                      <a:endParaRPr sz="1600"/>
                    </a:p>
                    <a:p>
                      <a:pPr marL="0" marR="0" lvl="0" indent="0" algn="l" rtl="0">
                        <a:spcBef>
                          <a:spcPts val="0"/>
                        </a:spcBef>
                        <a:spcAft>
                          <a:spcPts val="0"/>
                        </a:spcAft>
                        <a:buNone/>
                      </a:pPr>
                      <a:r>
                        <a:rPr lang="en-AU" sz="1600"/>
                        <a:t>Member of: 2020 CWE Top 25 Most Dangerous Software Weaknesses</a:t>
                      </a:r>
                      <a:endParaRPr sz="1600"/>
                    </a:p>
                  </a:txBody>
                  <a:tcPr marL="91450" marR="91450" marT="45725" marB="45725"/>
                </a:tc>
                <a:tc>
                  <a:txBody>
                    <a:bodyPr/>
                    <a:lstStyle/>
                    <a:p>
                      <a:pPr marL="0" marR="0" lvl="0" indent="0" algn="l" rtl="0">
                        <a:lnSpc>
                          <a:spcPct val="100000"/>
                        </a:lnSpc>
                        <a:spcBef>
                          <a:spcPts val="0"/>
                        </a:spcBef>
                        <a:spcAft>
                          <a:spcPts val="0"/>
                        </a:spcAft>
                        <a:buClr>
                          <a:schemeClr val="lt1"/>
                        </a:buClr>
                        <a:buSzPts val="1600"/>
                        <a:buFont typeface="Arial"/>
                        <a:buNone/>
                      </a:pPr>
                      <a:r>
                        <a:rPr lang="en-AU" sz="1600" b="0"/>
                        <a:t>Description: The software allows the attacker to upload or transfer files of dangerous types that can be automatically processed within the product's environment</a:t>
                      </a:r>
                      <a:endParaRPr/>
                    </a:p>
                    <a:p>
                      <a:pPr marL="0" marR="0" lvl="0" indent="0" algn="l" rtl="0">
                        <a:lnSpc>
                          <a:spcPct val="100000"/>
                        </a:lnSpc>
                        <a:spcBef>
                          <a:spcPts val="0"/>
                        </a:spcBef>
                        <a:spcAft>
                          <a:spcPts val="0"/>
                        </a:spcAft>
                        <a:buClr>
                          <a:schemeClr val="lt1"/>
                        </a:buClr>
                        <a:buSzPts val="1600"/>
                        <a:buFont typeface="Arial"/>
                        <a:buNone/>
                      </a:pPr>
                      <a:endParaRPr sz="1600" b="0"/>
                    </a:p>
                    <a:p>
                      <a:pPr marL="0" marR="0" lvl="0" indent="0" algn="l" rtl="0">
                        <a:lnSpc>
                          <a:spcPct val="100000"/>
                        </a:lnSpc>
                        <a:spcBef>
                          <a:spcPts val="0"/>
                        </a:spcBef>
                        <a:spcAft>
                          <a:spcPts val="0"/>
                        </a:spcAft>
                        <a:buClr>
                          <a:schemeClr val="lt1"/>
                        </a:buClr>
                        <a:buSzPts val="1600"/>
                        <a:buFont typeface="Arial"/>
                        <a:buNone/>
                      </a:pPr>
                      <a:r>
                        <a:rPr lang="en-AU" sz="1600" b="0"/>
                        <a:t>Impact: Arbitrary code execution is possible if an uploaded file is interpreted and executed as code by the recipient. This is especially true for .asp and .php extensions uploaded to web servers because these file types are often treated as automatically executable, even when file system permissions do not specify execution. For example, in Unix environments, programs typically cannot run unless the execute bit is set, but PHP programs may be executed by the web server without directly invoking them on the operating system</a:t>
                      </a:r>
                      <a:endParaRPr/>
                    </a:p>
                    <a:p>
                      <a:pPr marL="0" marR="0" lvl="0" indent="0" algn="l" rtl="0">
                        <a:lnSpc>
                          <a:spcPct val="100000"/>
                        </a:lnSpc>
                        <a:spcBef>
                          <a:spcPts val="0"/>
                        </a:spcBef>
                        <a:spcAft>
                          <a:spcPts val="0"/>
                        </a:spcAft>
                        <a:buClr>
                          <a:schemeClr val="lt1"/>
                        </a:buClr>
                        <a:buSzPts val="1600"/>
                        <a:buFont typeface="Arial"/>
                        <a:buNone/>
                      </a:pPr>
                      <a:endParaRPr sz="1600"/>
                    </a:p>
                    <a:p>
                      <a:pPr marL="0" marR="0" lvl="0" indent="0" algn="l" rtl="0">
                        <a:spcBef>
                          <a:spcPts val="0"/>
                        </a:spcBef>
                        <a:spcAft>
                          <a:spcPts val="0"/>
                        </a:spcAft>
                        <a:buNone/>
                      </a:pPr>
                      <a:r>
                        <a:rPr lang="en-AU" sz="1600" b="0"/>
                        <a:t>Potential Mitigations:</a:t>
                      </a:r>
                      <a:endParaRPr/>
                    </a:p>
                    <a:p>
                      <a:pPr marL="0" marR="0" lvl="0" indent="0" algn="l" rtl="0">
                        <a:spcBef>
                          <a:spcPts val="0"/>
                        </a:spcBef>
                        <a:spcAft>
                          <a:spcPts val="0"/>
                        </a:spcAft>
                        <a:buNone/>
                      </a:pPr>
                      <a:r>
                        <a:rPr lang="en-AU" sz="1600" b="0"/>
                        <a:t>Phase: Implementation</a:t>
                      </a:r>
                      <a:endParaRPr/>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Strategy: Input Validation</a:t>
                      </a:r>
                      <a:endParaRPr/>
                    </a:p>
                    <a:p>
                      <a:pPr marL="0" marR="0" lvl="0" indent="0" algn="l" rtl="0">
                        <a:spcBef>
                          <a:spcPts val="0"/>
                        </a:spcBef>
                        <a:spcAft>
                          <a:spcPts val="0"/>
                        </a:spcAft>
                        <a:buNone/>
                      </a:pPr>
                      <a:endParaRPr sz="1600" b="0"/>
                    </a:p>
                    <a:p>
                      <a:pPr marL="0" marR="0" lvl="0" indent="0" algn="l" rtl="0">
                        <a:spcBef>
                          <a:spcPts val="0"/>
                        </a:spcBef>
                        <a:spcAft>
                          <a:spcPts val="0"/>
                        </a:spcAft>
                        <a:buNone/>
                      </a:pPr>
                      <a:r>
                        <a:rPr lang="en-AU" sz="1600" b="0"/>
                        <a:t>Assume all input is malicious. Use an "accept known good" input validation strategy, i.e., use a list of acceptable inputs that strictly conform to specifications. Reject any input that does not strictly conform to specifications, or transform it into something that does.</a:t>
                      </a:r>
                      <a:endParaRPr sz="1600" b="0"/>
                    </a:p>
                  </a:txBody>
                  <a:tcPr marL="91450" marR="91450" marT="45725" marB="45725"/>
                </a:tc>
                <a:extLst>
                  <a:ext uri="{0D108BD9-81ED-4DB2-BD59-A6C34878D82A}">
                    <a16:rowId xmlns:a16="http://schemas.microsoft.com/office/drawing/2014/main" val="10000"/>
                  </a:ext>
                </a:extLst>
              </a:tr>
            </a:tbl>
          </a:graphicData>
        </a:graphic>
      </p:graphicFrame>
      <p:sp>
        <p:nvSpPr>
          <p:cNvPr id="365" name="Google Shape;365;p22"/>
          <p:cNvSpPr txBox="1"/>
          <p:nvPr/>
        </p:nvSpPr>
        <p:spPr>
          <a:xfrm>
            <a:off x="344300" y="6154310"/>
            <a:ext cx="33133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000">
                <a:solidFill>
                  <a:schemeClr val="lt1"/>
                </a:solidFill>
                <a:latin typeface="Arial"/>
                <a:ea typeface="Arial"/>
                <a:cs typeface="Arial"/>
                <a:sym typeface="Arial"/>
              </a:rPr>
              <a:t>Sources:</a:t>
            </a:r>
            <a:endParaRPr/>
          </a:p>
          <a:p>
            <a:pPr marL="0" marR="0" lvl="0" indent="0" algn="l" rtl="0">
              <a:spcBef>
                <a:spcPts val="0"/>
              </a:spcBef>
              <a:spcAft>
                <a:spcPts val="0"/>
              </a:spcAft>
              <a:buNone/>
            </a:pPr>
            <a:r>
              <a:rPr lang="en-AU" sz="1000" u="sng">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https://cwe.mitre.org/data/definitions/434.html</a:t>
            </a:r>
            <a:endParaRPr sz="1000">
              <a:solidFill>
                <a:schemeClr val="lt1"/>
              </a:solidFill>
              <a:latin typeface="Arial"/>
              <a:ea typeface="Arial"/>
              <a:cs typeface="Arial"/>
              <a:sym typeface="Arial"/>
            </a:endParaRPr>
          </a:p>
          <a:p>
            <a:pPr marL="0" marR="0" lvl="0" indent="0" algn="l" rtl="0">
              <a:spcBef>
                <a:spcPts val="0"/>
              </a:spcBef>
              <a:spcAft>
                <a:spcPts val="0"/>
              </a:spcAft>
              <a:buNone/>
            </a:pPr>
            <a:endParaRPr sz="1000">
              <a:solidFill>
                <a:schemeClr val="lt1"/>
              </a:solidFill>
              <a:latin typeface="Arial"/>
              <a:ea typeface="Arial"/>
              <a:cs typeface="Arial"/>
              <a:sym typeface="Arial"/>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29"/>
          <p:cNvSpPr txBox="1">
            <a:spLocks noGrp="1"/>
          </p:cNvSpPr>
          <p:nvPr>
            <p:ph type="title"/>
          </p:nvPr>
        </p:nvSpPr>
        <p:spPr>
          <a:xfrm>
            <a:off x="0" y="0"/>
            <a:ext cx="12192000"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140"/>
              <a:buFont typeface="Arial"/>
              <a:buNone/>
            </a:pPr>
            <a:r>
              <a:rPr lang="en-AU" sz="4140" b="1"/>
              <a:t>CVE-2016-6515</a:t>
            </a:r>
            <a:br>
              <a:rPr lang="en-AU" sz="4140" b="1"/>
            </a:br>
            <a:endParaRPr sz="4140"/>
          </a:p>
        </p:txBody>
      </p:sp>
      <p:sp>
        <p:nvSpPr>
          <p:cNvPr id="371" name="Google Shape;371;p29"/>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1610"/>
              <a:buNone/>
            </a:pPr>
            <a:endParaRPr/>
          </a:p>
          <a:p>
            <a:pPr marL="36900" lvl="0" indent="0" algn="l" rtl="0">
              <a:lnSpc>
                <a:spcPct val="110000"/>
              </a:lnSpc>
              <a:spcBef>
                <a:spcPts val="1060"/>
              </a:spcBef>
              <a:spcAft>
                <a:spcPts val="0"/>
              </a:spcAft>
              <a:buSzPts val="1610"/>
              <a:buNone/>
            </a:pPr>
            <a:endParaRPr/>
          </a:p>
          <a:p>
            <a:pPr marL="36900" lvl="0" indent="0" algn="l" rtl="0">
              <a:lnSpc>
                <a:spcPct val="110000"/>
              </a:lnSpc>
              <a:spcBef>
                <a:spcPts val="1060"/>
              </a:spcBef>
              <a:spcAft>
                <a:spcPts val="0"/>
              </a:spcAft>
              <a:buSzPts val="1610"/>
              <a:buNone/>
            </a:pPr>
            <a:r>
              <a:rPr lang="en-AU"/>
              <a:t> </a:t>
            </a:r>
            <a:endParaRPr/>
          </a:p>
          <a:p>
            <a:pPr marL="36900" lvl="0" indent="0" algn="l" rtl="0">
              <a:lnSpc>
                <a:spcPct val="110000"/>
              </a:lnSpc>
              <a:spcBef>
                <a:spcPts val="1060"/>
              </a:spcBef>
              <a:spcAft>
                <a:spcPts val="0"/>
              </a:spcAft>
              <a:buSzPts val="1610"/>
              <a:buNone/>
            </a:pPr>
            <a:endParaRPr/>
          </a:p>
        </p:txBody>
      </p:sp>
      <p:sp>
        <p:nvSpPr>
          <p:cNvPr id="372" name="Google Shape;372;p29"/>
          <p:cNvSpPr txBox="1"/>
          <p:nvPr/>
        </p:nvSpPr>
        <p:spPr>
          <a:xfrm>
            <a:off x="3132323" y="987423"/>
            <a:ext cx="6096000" cy="369332"/>
          </a:xfrm>
          <a:prstGeom prst="rect">
            <a:avLst/>
          </a:prstGeom>
          <a:noFill/>
          <a:ln>
            <a:noFill/>
          </a:ln>
        </p:spPr>
        <p:txBody>
          <a:bodyPr spcFirstLastPara="1" wrap="square" lIns="91425" tIns="45700" rIns="91425" bIns="45700" anchor="t" anchorCtr="0">
            <a:spAutoFit/>
          </a:bodyPr>
          <a:lstStyle/>
          <a:p>
            <a:pPr marL="36900" marR="0" lvl="0" indent="0" algn="ctr" rtl="0">
              <a:spcBef>
                <a:spcPts val="0"/>
              </a:spcBef>
              <a:spcAft>
                <a:spcPts val="0"/>
              </a:spcAft>
              <a:buClr>
                <a:schemeClr val="accent1"/>
              </a:buClr>
              <a:buSzPts val="1800"/>
              <a:buFont typeface="Arial"/>
              <a:buNone/>
            </a:pPr>
            <a:r>
              <a:rPr lang="en-AU" sz="1800" b="1">
                <a:solidFill>
                  <a:schemeClr val="accent1"/>
                </a:solidFill>
                <a:latin typeface="Arial"/>
                <a:ea typeface="Arial"/>
                <a:cs typeface="Arial"/>
                <a:sym typeface="Arial"/>
              </a:rPr>
              <a:t>Targets 1 &amp; 2 </a:t>
            </a:r>
            <a:endParaRPr/>
          </a:p>
        </p:txBody>
      </p:sp>
      <p:graphicFrame>
        <p:nvGraphicFramePr>
          <p:cNvPr id="373" name="Google Shape;373;p29"/>
          <p:cNvGraphicFramePr/>
          <p:nvPr/>
        </p:nvGraphicFramePr>
        <p:xfrm>
          <a:off x="344300" y="1489978"/>
          <a:ext cx="3000000" cy="3000000"/>
        </p:xfrm>
        <a:graphic>
          <a:graphicData uri="http://schemas.openxmlformats.org/drawingml/2006/table">
            <a:tbl>
              <a:tblPr firstRow="1" bandRow="1">
                <a:noFill/>
                <a:tableStyleId>{944ECB7D-A797-4D65-8F28-355B8C4D9B9F}</a:tableStyleId>
              </a:tblPr>
              <a:tblGrid>
                <a:gridCol w="2349825">
                  <a:extLst>
                    <a:ext uri="{9D8B030D-6E8A-4147-A177-3AD203B41FA5}">
                      <a16:colId xmlns:a16="http://schemas.microsoft.com/office/drawing/2014/main" val="20000"/>
                    </a:ext>
                  </a:extLst>
                </a:gridCol>
                <a:gridCol w="9142925">
                  <a:extLst>
                    <a:ext uri="{9D8B030D-6E8A-4147-A177-3AD203B41FA5}">
                      <a16:colId xmlns:a16="http://schemas.microsoft.com/office/drawing/2014/main" val="20001"/>
                    </a:ext>
                  </a:extLst>
                </a:gridCol>
              </a:tblGrid>
              <a:tr h="2077975">
                <a:tc>
                  <a:txBody>
                    <a:bodyPr/>
                    <a:lstStyle/>
                    <a:p>
                      <a:pPr marL="0" marR="0" lvl="0" indent="0" algn="l" rtl="0">
                        <a:spcBef>
                          <a:spcPts val="0"/>
                        </a:spcBef>
                        <a:spcAft>
                          <a:spcPts val="0"/>
                        </a:spcAft>
                        <a:buNone/>
                      </a:pPr>
                      <a:r>
                        <a:rPr lang="en-AU" sz="2000"/>
                        <a:t>HIGH </a:t>
                      </a:r>
                      <a:endParaRPr/>
                    </a:p>
                    <a:p>
                      <a:pPr marL="0" marR="0" lvl="0" indent="0" algn="l" rtl="0">
                        <a:spcBef>
                          <a:spcPts val="0"/>
                        </a:spcBef>
                        <a:spcAft>
                          <a:spcPts val="0"/>
                        </a:spcAft>
                        <a:buNone/>
                      </a:pPr>
                      <a:endParaRPr sz="2000"/>
                    </a:p>
                    <a:p>
                      <a:pPr marL="0" marR="0" lvl="0" indent="0" algn="l" rtl="0">
                        <a:spcBef>
                          <a:spcPts val="0"/>
                        </a:spcBef>
                        <a:spcAft>
                          <a:spcPts val="0"/>
                        </a:spcAft>
                        <a:buNone/>
                      </a:pPr>
                      <a:r>
                        <a:rPr lang="en-AU" sz="2000"/>
                        <a:t>Port 22</a:t>
                      </a:r>
                      <a:endParaRPr/>
                    </a:p>
                    <a:p>
                      <a:pPr marL="0" marR="0" lvl="0" indent="0" algn="l" rtl="0">
                        <a:spcBef>
                          <a:spcPts val="0"/>
                        </a:spcBef>
                        <a:spcAft>
                          <a:spcPts val="0"/>
                        </a:spcAft>
                        <a:buNone/>
                      </a:pPr>
                      <a:endParaRPr sz="2000"/>
                    </a:p>
                    <a:p>
                      <a:pPr marL="0" marR="0" lvl="0" indent="0" algn="l" rtl="0">
                        <a:spcBef>
                          <a:spcPts val="0"/>
                        </a:spcBef>
                        <a:spcAft>
                          <a:spcPts val="0"/>
                        </a:spcAft>
                        <a:buNone/>
                      </a:pPr>
                      <a:r>
                        <a:rPr lang="en-AU" sz="2000"/>
                        <a:t>SHH</a:t>
                      </a:r>
                      <a:endParaRPr/>
                    </a:p>
                  </a:txBody>
                  <a:tcPr marL="91450" marR="91450" marT="45725" marB="45725"/>
                </a:tc>
                <a:tc>
                  <a:txBody>
                    <a:bodyPr/>
                    <a:lstStyle/>
                    <a:p>
                      <a:pPr marL="0" marR="0" lvl="0" indent="0" algn="l" rtl="0">
                        <a:spcBef>
                          <a:spcPts val="0"/>
                        </a:spcBef>
                        <a:spcAft>
                          <a:spcPts val="0"/>
                        </a:spcAft>
                        <a:buNone/>
                      </a:pPr>
                      <a:r>
                        <a:rPr lang="en-AU" sz="2000" b="0"/>
                        <a:t>The auth_password function in auth-passwd.c in sshd in OpenSSH before 7.3 does not limit password lengths for password authentication, which allows remote attackers to cause a denial of service (crypt CPU consumption) via a long string</a:t>
                      </a:r>
                      <a:endParaRPr sz="2000" b="0"/>
                    </a:p>
                  </a:txBody>
                  <a:tcPr marL="91450" marR="91450" marT="45725" marB="45725"/>
                </a:tc>
                <a:extLst>
                  <a:ext uri="{0D108BD9-81ED-4DB2-BD59-A6C34878D82A}">
                    <a16:rowId xmlns:a16="http://schemas.microsoft.com/office/drawing/2014/main" val="10000"/>
                  </a:ext>
                </a:extLst>
              </a:tr>
            </a:tbl>
          </a:graphicData>
        </a:graphic>
      </p:graphicFrame>
      <p:pic>
        <p:nvPicPr>
          <p:cNvPr id="374" name="Google Shape;374;p29"/>
          <p:cNvPicPr preferRelativeResize="0"/>
          <p:nvPr/>
        </p:nvPicPr>
        <p:blipFill rotWithShape="1">
          <a:blip r:embed="rId3">
            <a:alphaModFix/>
          </a:blip>
          <a:srcRect/>
          <a:stretch/>
        </p:blipFill>
        <p:spPr>
          <a:xfrm>
            <a:off x="344300" y="3680486"/>
            <a:ext cx="11492753" cy="2697185"/>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Google Shape;379;p30"/>
          <p:cNvSpPr txBox="1">
            <a:spLocks noGrp="1"/>
          </p:cNvSpPr>
          <p:nvPr>
            <p:ph type="title"/>
          </p:nvPr>
        </p:nvSpPr>
        <p:spPr>
          <a:xfrm>
            <a:off x="0" y="0"/>
            <a:ext cx="12192000"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140"/>
              <a:buFont typeface="Arial"/>
              <a:buNone/>
            </a:pPr>
            <a:r>
              <a:rPr lang="en-AU" sz="4140" b="1"/>
              <a:t>CVE-2016-6662</a:t>
            </a:r>
            <a:br>
              <a:rPr lang="en-AU" sz="4140" b="1"/>
            </a:br>
            <a:endParaRPr sz="4140"/>
          </a:p>
        </p:txBody>
      </p:sp>
      <p:sp>
        <p:nvSpPr>
          <p:cNvPr id="380" name="Google Shape;380;p30"/>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1610"/>
              <a:buNone/>
            </a:pPr>
            <a:endParaRPr/>
          </a:p>
          <a:p>
            <a:pPr marL="36900" lvl="0" indent="0" algn="l" rtl="0">
              <a:lnSpc>
                <a:spcPct val="110000"/>
              </a:lnSpc>
              <a:spcBef>
                <a:spcPts val="1060"/>
              </a:spcBef>
              <a:spcAft>
                <a:spcPts val="0"/>
              </a:spcAft>
              <a:buSzPts val="1610"/>
              <a:buNone/>
            </a:pPr>
            <a:endParaRPr/>
          </a:p>
          <a:p>
            <a:pPr marL="36900" lvl="0" indent="0" algn="l" rtl="0">
              <a:lnSpc>
                <a:spcPct val="110000"/>
              </a:lnSpc>
              <a:spcBef>
                <a:spcPts val="1060"/>
              </a:spcBef>
              <a:spcAft>
                <a:spcPts val="0"/>
              </a:spcAft>
              <a:buSzPts val="1610"/>
              <a:buNone/>
            </a:pPr>
            <a:r>
              <a:rPr lang="en-AU"/>
              <a:t> </a:t>
            </a:r>
            <a:endParaRPr/>
          </a:p>
          <a:p>
            <a:pPr marL="36900" lvl="0" indent="0" algn="l" rtl="0">
              <a:lnSpc>
                <a:spcPct val="110000"/>
              </a:lnSpc>
              <a:spcBef>
                <a:spcPts val="1060"/>
              </a:spcBef>
              <a:spcAft>
                <a:spcPts val="0"/>
              </a:spcAft>
              <a:buSzPts val="1610"/>
              <a:buNone/>
            </a:pPr>
            <a:endParaRPr/>
          </a:p>
        </p:txBody>
      </p:sp>
      <p:sp>
        <p:nvSpPr>
          <p:cNvPr id="381" name="Google Shape;381;p30"/>
          <p:cNvSpPr txBox="1"/>
          <p:nvPr/>
        </p:nvSpPr>
        <p:spPr>
          <a:xfrm>
            <a:off x="3132323" y="987423"/>
            <a:ext cx="6096000" cy="369332"/>
          </a:xfrm>
          <a:prstGeom prst="rect">
            <a:avLst/>
          </a:prstGeom>
          <a:noFill/>
          <a:ln>
            <a:noFill/>
          </a:ln>
        </p:spPr>
        <p:txBody>
          <a:bodyPr spcFirstLastPara="1" wrap="square" lIns="91425" tIns="45700" rIns="91425" bIns="45700" anchor="t" anchorCtr="0">
            <a:spAutoFit/>
          </a:bodyPr>
          <a:lstStyle/>
          <a:p>
            <a:pPr marL="36900" marR="0" lvl="0" indent="0" algn="ctr" rtl="0">
              <a:spcBef>
                <a:spcPts val="0"/>
              </a:spcBef>
              <a:spcAft>
                <a:spcPts val="0"/>
              </a:spcAft>
              <a:buClr>
                <a:schemeClr val="accent1"/>
              </a:buClr>
              <a:buSzPts val="1800"/>
              <a:buFont typeface="Arial"/>
              <a:buNone/>
            </a:pPr>
            <a:r>
              <a:rPr lang="en-AU" sz="1800" b="1">
                <a:solidFill>
                  <a:schemeClr val="accent1"/>
                </a:solidFill>
                <a:latin typeface="Arial"/>
                <a:ea typeface="Arial"/>
                <a:cs typeface="Arial"/>
                <a:sym typeface="Arial"/>
              </a:rPr>
              <a:t>Targets 1 &amp; 2 </a:t>
            </a:r>
            <a:endParaRPr/>
          </a:p>
        </p:txBody>
      </p:sp>
      <p:graphicFrame>
        <p:nvGraphicFramePr>
          <p:cNvPr id="382" name="Google Shape;382;p30"/>
          <p:cNvGraphicFramePr/>
          <p:nvPr/>
        </p:nvGraphicFramePr>
        <p:xfrm>
          <a:off x="344300" y="1489978"/>
          <a:ext cx="3000000" cy="3000000"/>
        </p:xfrm>
        <a:graphic>
          <a:graphicData uri="http://schemas.openxmlformats.org/drawingml/2006/table">
            <a:tbl>
              <a:tblPr firstRow="1" bandRow="1">
                <a:noFill/>
                <a:tableStyleId>{944ECB7D-A797-4D65-8F28-355B8C4D9B9F}</a:tableStyleId>
              </a:tblPr>
              <a:tblGrid>
                <a:gridCol w="2349825">
                  <a:extLst>
                    <a:ext uri="{9D8B030D-6E8A-4147-A177-3AD203B41FA5}">
                      <a16:colId xmlns:a16="http://schemas.microsoft.com/office/drawing/2014/main" val="20000"/>
                    </a:ext>
                  </a:extLst>
                </a:gridCol>
                <a:gridCol w="9142925">
                  <a:extLst>
                    <a:ext uri="{9D8B030D-6E8A-4147-A177-3AD203B41FA5}">
                      <a16:colId xmlns:a16="http://schemas.microsoft.com/office/drawing/2014/main" val="20001"/>
                    </a:ext>
                  </a:extLst>
                </a:gridCol>
              </a:tblGrid>
              <a:tr h="2077975">
                <a:tc>
                  <a:txBody>
                    <a:bodyPr/>
                    <a:lstStyle/>
                    <a:p>
                      <a:pPr marL="0" marR="0" lvl="0" indent="0" algn="l" rtl="0">
                        <a:spcBef>
                          <a:spcPts val="0"/>
                        </a:spcBef>
                        <a:spcAft>
                          <a:spcPts val="0"/>
                        </a:spcAft>
                        <a:buNone/>
                      </a:pPr>
                      <a:r>
                        <a:rPr lang="en-AU" sz="2000"/>
                        <a:t>CRITICAL</a:t>
                      </a:r>
                      <a:endParaRPr/>
                    </a:p>
                    <a:p>
                      <a:pPr marL="0" marR="0" lvl="0" indent="0" algn="l" rtl="0">
                        <a:spcBef>
                          <a:spcPts val="0"/>
                        </a:spcBef>
                        <a:spcAft>
                          <a:spcPts val="0"/>
                        </a:spcAft>
                        <a:buNone/>
                      </a:pPr>
                      <a:endParaRPr sz="2000"/>
                    </a:p>
                    <a:p>
                      <a:pPr marL="0" marR="0" lvl="0" indent="0" algn="l" rtl="0">
                        <a:spcBef>
                          <a:spcPts val="0"/>
                        </a:spcBef>
                        <a:spcAft>
                          <a:spcPts val="0"/>
                        </a:spcAft>
                        <a:buNone/>
                      </a:pPr>
                      <a:r>
                        <a:rPr lang="en-AU" sz="2000"/>
                        <a:t>MySQL</a:t>
                      </a:r>
                      <a:endParaRPr/>
                    </a:p>
                  </a:txBody>
                  <a:tcPr marL="91450" marR="91450" marT="45725" marB="45725"/>
                </a:tc>
                <a:tc>
                  <a:txBody>
                    <a:bodyPr/>
                    <a:lstStyle/>
                    <a:p>
                      <a:pPr marL="0" marR="0" lvl="0" indent="0" algn="l" rtl="0">
                        <a:spcBef>
                          <a:spcPts val="0"/>
                        </a:spcBef>
                        <a:spcAft>
                          <a:spcPts val="0"/>
                        </a:spcAft>
                        <a:buNone/>
                      </a:pPr>
                      <a:r>
                        <a:rPr lang="en-AU" sz="1800" b="0" i="0">
                          <a:solidFill>
                            <a:schemeClr val="lt1"/>
                          </a:solidFill>
                          <a:latin typeface="Arial"/>
                          <a:ea typeface="Arial"/>
                          <a:cs typeface="Arial"/>
                          <a:sym typeface="Arial"/>
                        </a:rPr>
                        <a:t>Oracle MySQL allows local users to create arbitrary configurations and bypass certain protection mechanisms by setting general_log_file to a my.cnf configuration. NOTE: this can be leveraged to execute arbitrary code with root privileges by setting malloc_lib</a:t>
                      </a:r>
                      <a:endParaRPr sz="2000" b="0"/>
                    </a:p>
                  </a:txBody>
                  <a:tcPr marL="91450" marR="91450" marT="45725" marB="45725"/>
                </a:tc>
                <a:extLst>
                  <a:ext uri="{0D108BD9-81ED-4DB2-BD59-A6C34878D82A}">
                    <a16:rowId xmlns:a16="http://schemas.microsoft.com/office/drawing/2014/main" val="10000"/>
                  </a:ext>
                </a:extLst>
              </a:tr>
            </a:tbl>
          </a:graphicData>
        </a:graphic>
      </p:graphicFrame>
      <p:pic>
        <p:nvPicPr>
          <p:cNvPr id="383" name="Google Shape;383;p30"/>
          <p:cNvPicPr preferRelativeResize="0"/>
          <p:nvPr/>
        </p:nvPicPr>
        <p:blipFill rotWithShape="1">
          <a:blip r:embed="rId3">
            <a:alphaModFix/>
          </a:blip>
          <a:srcRect t="34757"/>
          <a:stretch/>
        </p:blipFill>
        <p:spPr>
          <a:xfrm>
            <a:off x="344299" y="3800631"/>
            <a:ext cx="11492751" cy="2354374"/>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87"/>
        <p:cNvGrpSpPr/>
        <p:nvPr/>
      </p:nvGrpSpPr>
      <p:grpSpPr>
        <a:xfrm>
          <a:off x="0" y="0"/>
          <a:ext cx="0" cy="0"/>
          <a:chOff x="0" y="0"/>
          <a:chExt cx="0" cy="0"/>
        </a:xfrm>
      </p:grpSpPr>
      <p:sp>
        <p:nvSpPr>
          <p:cNvPr id="388" name="Google Shape;388;p31"/>
          <p:cNvSpPr txBox="1">
            <a:spLocks noGrp="1"/>
          </p:cNvSpPr>
          <p:nvPr>
            <p:ph type="title"/>
          </p:nvPr>
        </p:nvSpPr>
        <p:spPr>
          <a:xfrm>
            <a:off x="0" y="0"/>
            <a:ext cx="12192000"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140"/>
              <a:buFont typeface="Arial"/>
              <a:buNone/>
            </a:pPr>
            <a:r>
              <a:rPr lang="en-AU" sz="4140" b="1"/>
              <a:t>CVE-2007-5580</a:t>
            </a:r>
            <a:br>
              <a:rPr lang="en-AU" sz="4140" b="1"/>
            </a:br>
            <a:endParaRPr sz="4140"/>
          </a:p>
        </p:txBody>
      </p:sp>
      <p:sp>
        <p:nvSpPr>
          <p:cNvPr id="389" name="Google Shape;389;p31"/>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1610"/>
              <a:buNone/>
            </a:pPr>
            <a:endParaRPr/>
          </a:p>
          <a:p>
            <a:pPr marL="36900" lvl="0" indent="0" algn="l" rtl="0">
              <a:lnSpc>
                <a:spcPct val="110000"/>
              </a:lnSpc>
              <a:spcBef>
                <a:spcPts val="1060"/>
              </a:spcBef>
              <a:spcAft>
                <a:spcPts val="0"/>
              </a:spcAft>
              <a:buSzPts val="1610"/>
              <a:buNone/>
            </a:pPr>
            <a:endParaRPr/>
          </a:p>
          <a:p>
            <a:pPr marL="36900" lvl="0" indent="0" algn="l" rtl="0">
              <a:lnSpc>
                <a:spcPct val="110000"/>
              </a:lnSpc>
              <a:spcBef>
                <a:spcPts val="1060"/>
              </a:spcBef>
              <a:spcAft>
                <a:spcPts val="0"/>
              </a:spcAft>
              <a:buSzPts val="1610"/>
              <a:buNone/>
            </a:pPr>
            <a:r>
              <a:rPr lang="en-AU"/>
              <a:t> </a:t>
            </a:r>
            <a:endParaRPr/>
          </a:p>
          <a:p>
            <a:pPr marL="36900" lvl="0" indent="0" algn="l" rtl="0">
              <a:lnSpc>
                <a:spcPct val="110000"/>
              </a:lnSpc>
              <a:spcBef>
                <a:spcPts val="1060"/>
              </a:spcBef>
              <a:spcAft>
                <a:spcPts val="0"/>
              </a:spcAft>
              <a:buSzPts val="1610"/>
              <a:buNone/>
            </a:pPr>
            <a:endParaRPr/>
          </a:p>
        </p:txBody>
      </p:sp>
      <p:sp>
        <p:nvSpPr>
          <p:cNvPr id="390" name="Google Shape;390;p31"/>
          <p:cNvSpPr txBox="1"/>
          <p:nvPr/>
        </p:nvSpPr>
        <p:spPr>
          <a:xfrm>
            <a:off x="3132323" y="987423"/>
            <a:ext cx="6096000" cy="369332"/>
          </a:xfrm>
          <a:prstGeom prst="rect">
            <a:avLst/>
          </a:prstGeom>
          <a:noFill/>
          <a:ln>
            <a:noFill/>
          </a:ln>
        </p:spPr>
        <p:txBody>
          <a:bodyPr spcFirstLastPara="1" wrap="square" lIns="91425" tIns="45700" rIns="91425" bIns="45700" anchor="t" anchorCtr="0">
            <a:spAutoFit/>
          </a:bodyPr>
          <a:lstStyle/>
          <a:p>
            <a:pPr marL="36900" marR="0" lvl="0" indent="0" algn="ctr" rtl="0">
              <a:spcBef>
                <a:spcPts val="0"/>
              </a:spcBef>
              <a:spcAft>
                <a:spcPts val="0"/>
              </a:spcAft>
              <a:buClr>
                <a:schemeClr val="accent1"/>
              </a:buClr>
              <a:buSzPts val="1800"/>
              <a:buFont typeface="Arial"/>
              <a:buNone/>
            </a:pPr>
            <a:r>
              <a:rPr lang="en-AU" sz="1800" b="1">
                <a:solidFill>
                  <a:schemeClr val="accent1"/>
                </a:solidFill>
                <a:latin typeface="Arial"/>
                <a:ea typeface="Arial"/>
                <a:cs typeface="Arial"/>
                <a:sym typeface="Arial"/>
              </a:rPr>
              <a:t>Targets 1 &amp; 2</a:t>
            </a:r>
            <a:endParaRPr/>
          </a:p>
        </p:txBody>
      </p:sp>
      <p:graphicFrame>
        <p:nvGraphicFramePr>
          <p:cNvPr id="391" name="Google Shape;391;p31"/>
          <p:cNvGraphicFramePr/>
          <p:nvPr/>
        </p:nvGraphicFramePr>
        <p:xfrm>
          <a:off x="344300" y="1489978"/>
          <a:ext cx="3000000" cy="3000000"/>
        </p:xfrm>
        <a:graphic>
          <a:graphicData uri="http://schemas.openxmlformats.org/drawingml/2006/table">
            <a:tbl>
              <a:tblPr firstRow="1" bandRow="1">
                <a:noFill/>
                <a:tableStyleId>{944ECB7D-A797-4D65-8F28-355B8C4D9B9F}</a:tableStyleId>
              </a:tblPr>
              <a:tblGrid>
                <a:gridCol w="2349825">
                  <a:extLst>
                    <a:ext uri="{9D8B030D-6E8A-4147-A177-3AD203B41FA5}">
                      <a16:colId xmlns:a16="http://schemas.microsoft.com/office/drawing/2014/main" val="20000"/>
                    </a:ext>
                  </a:extLst>
                </a:gridCol>
                <a:gridCol w="9142925">
                  <a:extLst>
                    <a:ext uri="{9D8B030D-6E8A-4147-A177-3AD203B41FA5}">
                      <a16:colId xmlns:a16="http://schemas.microsoft.com/office/drawing/2014/main" val="20001"/>
                    </a:ext>
                  </a:extLst>
                </a:gridCol>
              </a:tblGrid>
              <a:tr h="2077975">
                <a:tc>
                  <a:txBody>
                    <a:bodyPr/>
                    <a:lstStyle/>
                    <a:p>
                      <a:pPr marL="0" marR="0" lvl="0" indent="0" algn="l" rtl="0">
                        <a:spcBef>
                          <a:spcPts val="0"/>
                        </a:spcBef>
                        <a:spcAft>
                          <a:spcPts val="0"/>
                        </a:spcAft>
                        <a:buNone/>
                      </a:pPr>
                      <a:r>
                        <a:rPr lang="en-AU" sz="2000"/>
                        <a:t>CRITICAL</a:t>
                      </a:r>
                      <a:endParaRPr/>
                    </a:p>
                    <a:p>
                      <a:pPr marL="0" marR="0" lvl="0" indent="0" algn="l" rtl="0">
                        <a:spcBef>
                          <a:spcPts val="0"/>
                        </a:spcBef>
                        <a:spcAft>
                          <a:spcPts val="0"/>
                        </a:spcAft>
                        <a:buNone/>
                      </a:pPr>
                      <a:endParaRPr sz="2000"/>
                    </a:p>
                    <a:p>
                      <a:pPr marL="0" marR="0" lvl="0" indent="0" algn="l" rtl="0">
                        <a:spcBef>
                          <a:spcPts val="0"/>
                        </a:spcBef>
                        <a:spcAft>
                          <a:spcPts val="0"/>
                        </a:spcAft>
                        <a:buNone/>
                      </a:pPr>
                      <a:r>
                        <a:rPr lang="en-AU" sz="2000"/>
                        <a:t>Port 139, 445</a:t>
                      </a:r>
                      <a:endParaRPr/>
                    </a:p>
                    <a:p>
                      <a:pPr marL="0" marR="0" lvl="0" indent="0" algn="l" rtl="0">
                        <a:spcBef>
                          <a:spcPts val="0"/>
                        </a:spcBef>
                        <a:spcAft>
                          <a:spcPts val="0"/>
                        </a:spcAft>
                        <a:buNone/>
                      </a:pPr>
                      <a:endParaRPr sz="2000"/>
                    </a:p>
                    <a:p>
                      <a:pPr marL="0" marR="0" lvl="0" indent="0" algn="l" rtl="0">
                        <a:spcBef>
                          <a:spcPts val="0"/>
                        </a:spcBef>
                        <a:spcAft>
                          <a:spcPts val="0"/>
                        </a:spcAft>
                        <a:buNone/>
                      </a:pPr>
                      <a:r>
                        <a:rPr lang="en-AU" sz="2000"/>
                        <a:t>SMB 2.0.2</a:t>
                      </a:r>
                      <a:endParaRPr/>
                    </a:p>
                  </a:txBody>
                  <a:tcPr marL="91450" marR="91450" marT="45725" marB="45725"/>
                </a:tc>
                <a:tc>
                  <a:txBody>
                    <a:bodyPr/>
                    <a:lstStyle/>
                    <a:p>
                      <a:pPr marL="0" marR="0" lvl="0" indent="0" algn="l" rtl="0">
                        <a:spcBef>
                          <a:spcPts val="0"/>
                        </a:spcBef>
                        <a:spcAft>
                          <a:spcPts val="0"/>
                        </a:spcAft>
                        <a:buNone/>
                      </a:pPr>
                      <a:r>
                        <a:rPr lang="en-AU" sz="2000" b="0"/>
                        <a:t>Buffer overflow in a certain driver in Cisco Security Agent 4.5.1 before 4.5.1.672, 5.0 before 5.0.0.225, 5.1 before 5.1.0.106, and 5.2 before 5.2.0.238 on Windows allows remote attackers to execute arbitrary code via a crafted SMB packet in a TCP session on port (1) 139 or (2) 445.</a:t>
                      </a:r>
                      <a:endParaRPr sz="2000" b="0"/>
                    </a:p>
                  </a:txBody>
                  <a:tcPr marL="91450" marR="91450" marT="45725" marB="45725"/>
                </a:tc>
                <a:extLst>
                  <a:ext uri="{0D108BD9-81ED-4DB2-BD59-A6C34878D82A}">
                    <a16:rowId xmlns:a16="http://schemas.microsoft.com/office/drawing/2014/main" val="10000"/>
                  </a:ext>
                </a:extLst>
              </a:tr>
            </a:tbl>
          </a:graphicData>
        </a:graphic>
      </p:graphicFrame>
      <p:pic>
        <p:nvPicPr>
          <p:cNvPr id="392" name="Google Shape;392;p31"/>
          <p:cNvPicPr preferRelativeResize="0"/>
          <p:nvPr/>
        </p:nvPicPr>
        <p:blipFill rotWithShape="1">
          <a:blip r:embed="rId3">
            <a:alphaModFix/>
          </a:blip>
          <a:srcRect/>
          <a:stretch/>
        </p:blipFill>
        <p:spPr>
          <a:xfrm>
            <a:off x="344300" y="3800631"/>
            <a:ext cx="11492752" cy="2582150"/>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96"/>
        <p:cNvGrpSpPr/>
        <p:nvPr/>
      </p:nvGrpSpPr>
      <p:grpSpPr>
        <a:xfrm>
          <a:off x="0" y="0"/>
          <a:ext cx="0" cy="0"/>
          <a:chOff x="0" y="0"/>
          <a:chExt cx="0" cy="0"/>
        </a:xfrm>
      </p:grpSpPr>
      <p:sp>
        <p:nvSpPr>
          <p:cNvPr id="397" name="Google Shape;397;p32"/>
          <p:cNvSpPr txBox="1">
            <a:spLocks noGrp="1"/>
          </p:cNvSpPr>
          <p:nvPr>
            <p:ph type="title"/>
          </p:nvPr>
        </p:nvSpPr>
        <p:spPr>
          <a:xfrm>
            <a:off x="0" y="0"/>
            <a:ext cx="12192000"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140"/>
              <a:buFont typeface="Arial"/>
              <a:buNone/>
            </a:pPr>
            <a:r>
              <a:rPr lang="en-AU" sz="4140" b="1"/>
              <a:t>CVE-2017-8779</a:t>
            </a:r>
            <a:br>
              <a:rPr lang="en-AU" sz="4140" b="1"/>
            </a:br>
            <a:endParaRPr sz="4140"/>
          </a:p>
        </p:txBody>
      </p:sp>
      <p:sp>
        <p:nvSpPr>
          <p:cNvPr id="398" name="Google Shape;398;p32"/>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1610"/>
              <a:buNone/>
            </a:pPr>
            <a:endParaRPr/>
          </a:p>
          <a:p>
            <a:pPr marL="36900" lvl="0" indent="0" algn="l" rtl="0">
              <a:lnSpc>
                <a:spcPct val="110000"/>
              </a:lnSpc>
              <a:spcBef>
                <a:spcPts val="1060"/>
              </a:spcBef>
              <a:spcAft>
                <a:spcPts val="0"/>
              </a:spcAft>
              <a:buSzPts val="1610"/>
              <a:buNone/>
            </a:pPr>
            <a:endParaRPr/>
          </a:p>
          <a:p>
            <a:pPr marL="36900" lvl="0" indent="0" algn="l" rtl="0">
              <a:lnSpc>
                <a:spcPct val="110000"/>
              </a:lnSpc>
              <a:spcBef>
                <a:spcPts val="1060"/>
              </a:spcBef>
              <a:spcAft>
                <a:spcPts val="0"/>
              </a:spcAft>
              <a:buSzPts val="1610"/>
              <a:buNone/>
            </a:pPr>
            <a:r>
              <a:rPr lang="en-AU"/>
              <a:t> </a:t>
            </a:r>
            <a:endParaRPr/>
          </a:p>
          <a:p>
            <a:pPr marL="36900" lvl="0" indent="0" algn="l" rtl="0">
              <a:lnSpc>
                <a:spcPct val="110000"/>
              </a:lnSpc>
              <a:spcBef>
                <a:spcPts val="1060"/>
              </a:spcBef>
              <a:spcAft>
                <a:spcPts val="0"/>
              </a:spcAft>
              <a:buSzPts val="1610"/>
              <a:buNone/>
            </a:pPr>
            <a:endParaRPr/>
          </a:p>
        </p:txBody>
      </p:sp>
      <p:sp>
        <p:nvSpPr>
          <p:cNvPr id="399" name="Google Shape;399;p32"/>
          <p:cNvSpPr txBox="1"/>
          <p:nvPr/>
        </p:nvSpPr>
        <p:spPr>
          <a:xfrm>
            <a:off x="3132323" y="987423"/>
            <a:ext cx="6096000" cy="369332"/>
          </a:xfrm>
          <a:prstGeom prst="rect">
            <a:avLst/>
          </a:prstGeom>
          <a:noFill/>
          <a:ln>
            <a:noFill/>
          </a:ln>
        </p:spPr>
        <p:txBody>
          <a:bodyPr spcFirstLastPara="1" wrap="square" lIns="91425" tIns="45700" rIns="91425" bIns="45700" anchor="t" anchorCtr="0">
            <a:spAutoFit/>
          </a:bodyPr>
          <a:lstStyle/>
          <a:p>
            <a:pPr marL="36900" marR="0" lvl="0" indent="0" algn="ctr" rtl="0">
              <a:spcBef>
                <a:spcPts val="0"/>
              </a:spcBef>
              <a:spcAft>
                <a:spcPts val="0"/>
              </a:spcAft>
              <a:buClr>
                <a:schemeClr val="accent1"/>
              </a:buClr>
              <a:buSzPts val="1800"/>
              <a:buFont typeface="Arial"/>
              <a:buNone/>
            </a:pPr>
            <a:r>
              <a:rPr lang="en-AU" sz="1800" b="1">
                <a:solidFill>
                  <a:schemeClr val="accent1"/>
                </a:solidFill>
                <a:latin typeface="Arial"/>
                <a:ea typeface="Arial"/>
                <a:cs typeface="Arial"/>
                <a:sym typeface="Arial"/>
              </a:rPr>
              <a:t>Targets 1  &amp; 2</a:t>
            </a:r>
            <a:endParaRPr/>
          </a:p>
        </p:txBody>
      </p:sp>
      <p:graphicFrame>
        <p:nvGraphicFramePr>
          <p:cNvPr id="400" name="Google Shape;400;p32"/>
          <p:cNvGraphicFramePr/>
          <p:nvPr/>
        </p:nvGraphicFramePr>
        <p:xfrm>
          <a:off x="344300" y="1489978"/>
          <a:ext cx="3000000" cy="3000000"/>
        </p:xfrm>
        <a:graphic>
          <a:graphicData uri="http://schemas.openxmlformats.org/drawingml/2006/table">
            <a:tbl>
              <a:tblPr firstRow="1" bandRow="1">
                <a:noFill/>
                <a:tableStyleId>{944ECB7D-A797-4D65-8F28-355B8C4D9B9F}</a:tableStyleId>
              </a:tblPr>
              <a:tblGrid>
                <a:gridCol w="2349825">
                  <a:extLst>
                    <a:ext uri="{9D8B030D-6E8A-4147-A177-3AD203B41FA5}">
                      <a16:colId xmlns:a16="http://schemas.microsoft.com/office/drawing/2014/main" val="20000"/>
                    </a:ext>
                  </a:extLst>
                </a:gridCol>
                <a:gridCol w="9142925">
                  <a:extLst>
                    <a:ext uri="{9D8B030D-6E8A-4147-A177-3AD203B41FA5}">
                      <a16:colId xmlns:a16="http://schemas.microsoft.com/office/drawing/2014/main" val="20001"/>
                    </a:ext>
                  </a:extLst>
                </a:gridCol>
              </a:tblGrid>
              <a:tr h="2077975">
                <a:tc>
                  <a:txBody>
                    <a:bodyPr/>
                    <a:lstStyle/>
                    <a:p>
                      <a:pPr marL="0" marR="0" lvl="0" indent="0" algn="l" rtl="0">
                        <a:spcBef>
                          <a:spcPts val="0"/>
                        </a:spcBef>
                        <a:spcAft>
                          <a:spcPts val="0"/>
                        </a:spcAft>
                        <a:buNone/>
                      </a:pPr>
                      <a:r>
                        <a:rPr lang="en-AU" sz="2000"/>
                        <a:t>HIGH </a:t>
                      </a:r>
                      <a:endParaRPr/>
                    </a:p>
                    <a:p>
                      <a:pPr marL="0" marR="0" lvl="0" indent="0" algn="l" rtl="0">
                        <a:spcBef>
                          <a:spcPts val="0"/>
                        </a:spcBef>
                        <a:spcAft>
                          <a:spcPts val="0"/>
                        </a:spcAft>
                        <a:buNone/>
                      </a:pPr>
                      <a:endParaRPr sz="2000"/>
                    </a:p>
                    <a:p>
                      <a:pPr marL="0" marR="0" lvl="0" indent="0" algn="l" rtl="0">
                        <a:spcBef>
                          <a:spcPts val="0"/>
                        </a:spcBef>
                        <a:spcAft>
                          <a:spcPts val="0"/>
                        </a:spcAft>
                        <a:buNone/>
                      </a:pPr>
                      <a:r>
                        <a:rPr lang="en-AU" sz="2000"/>
                        <a:t>Port 111</a:t>
                      </a:r>
                      <a:endParaRPr/>
                    </a:p>
                    <a:p>
                      <a:pPr marL="0" marR="0" lvl="0" indent="0" algn="l" rtl="0">
                        <a:spcBef>
                          <a:spcPts val="0"/>
                        </a:spcBef>
                        <a:spcAft>
                          <a:spcPts val="0"/>
                        </a:spcAft>
                        <a:buNone/>
                      </a:pPr>
                      <a:endParaRPr sz="2000"/>
                    </a:p>
                    <a:p>
                      <a:pPr marL="0" marR="0" lvl="0" indent="0" algn="l" rtl="0">
                        <a:spcBef>
                          <a:spcPts val="0"/>
                        </a:spcBef>
                        <a:spcAft>
                          <a:spcPts val="0"/>
                        </a:spcAft>
                        <a:buNone/>
                      </a:pPr>
                      <a:r>
                        <a:rPr lang="en-AU" sz="2000"/>
                        <a:t>RPCBind </a:t>
                      </a:r>
                      <a:endParaRPr/>
                    </a:p>
                  </a:txBody>
                  <a:tcPr marL="91450" marR="91450" marT="45725" marB="45725"/>
                </a:tc>
                <a:tc>
                  <a:txBody>
                    <a:bodyPr/>
                    <a:lstStyle/>
                    <a:p>
                      <a:pPr marL="0" marR="0" lvl="0" indent="0" algn="l" rtl="0">
                        <a:spcBef>
                          <a:spcPts val="0"/>
                        </a:spcBef>
                        <a:spcAft>
                          <a:spcPts val="0"/>
                        </a:spcAft>
                        <a:buNone/>
                      </a:pPr>
                      <a:r>
                        <a:rPr lang="en-AU" sz="2000" b="0"/>
                        <a:t>Portmapper is an RPC service, which always listens on tcp and udp 111, and is used to map other RPC services</a:t>
                      </a:r>
                      <a:endParaRPr/>
                    </a:p>
                    <a:p>
                      <a:pPr marL="0" marR="0" lvl="0" indent="0" algn="l" rtl="0">
                        <a:spcBef>
                          <a:spcPts val="0"/>
                        </a:spcBef>
                        <a:spcAft>
                          <a:spcPts val="0"/>
                        </a:spcAft>
                        <a:buNone/>
                      </a:pPr>
                      <a:r>
                        <a:rPr lang="en-AU" sz="2000" b="0"/>
                        <a:t>A small request (~82 bytes via UDP) sent to the Portmapper generates a large response (7x to 28x amplification), which makes it a suitable tool for DDoS attacks, especially considering its prevalence among all the modern Unix systems</a:t>
                      </a:r>
                      <a:endParaRPr sz="2000" b="0"/>
                    </a:p>
                  </a:txBody>
                  <a:tcPr marL="91450" marR="91450" marT="45725" marB="45725"/>
                </a:tc>
                <a:extLst>
                  <a:ext uri="{0D108BD9-81ED-4DB2-BD59-A6C34878D82A}">
                    <a16:rowId xmlns:a16="http://schemas.microsoft.com/office/drawing/2014/main" val="10000"/>
                  </a:ext>
                </a:extLst>
              </a:tr>
            </a:tbl>
          </a:graphicData>
        </a:graphic>
      </p:graphicFrame>
      <p:pic>
        <p:nvPicPr>
          <p:cNvPr id="401" name="Google Shape;401;p32"/>
          <p:cNvPicPr preferRelativeResize="0"/>
          <p:nvPr/>
        </p:nvPicPr>
        <p:blipFill rotWithShape="1">
          <a:blip r:embed="rId3">
            <a:alphaModFix/>
          </a:blip>
          <a:srcRect/>
          <a:stretch/>
        </p:blipFill>
        <p:spPr>
          <a:xfrm>
            <a:off x="344300" y="3701177"/>
            <a:ext cx="11524795" cy="2744448"/>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pic>
        <p:nvPicPr>
          <p:cNvPr id="406" name="Google Shape;406;p35"/>
          <p:cNvPicPr preferRelativeResize="0"/>
          <p:nvPr/>
        </p:nvPicPr>
        <p:blipFill rotWithShape="1">
          <a:blip r:embed="rId4">
            <a:alphaModFix/>
          </a:blip>
          <a:srcRect t="6411" b="3227"/>
          <a:stretch/>
        </p:blipFill>
        <p:spPr>
          <a:xfrm>
            <a:off x="20" y="10"/>
            <a:ext cx="12191980" cy="6857990"/>
          </a:xfrm>
          <a:prstGeom prst="rect">
            <a:avLst/>
          </a:prstGeom>
          <a:noFill/>
          <a:ln>
            <a:noFill/>
          </a:ln>
        </p:spPr>
      </p:pic>
      <p:sp>
        <p:nvSpPr>
          <p:cNvPr id="407" name="Google Shape;407;p35"/>
          <p:cNvSpPr/>
          <p:nvPr/>
        </p:nvSpPr>
        <p:spPr>
          <a:xfrm>
            <a:off x="2852794"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8" name="Google Shape;408;p35"/>
          <p:cNvSpPr txBox="1">
            <a:spLocks noGrp="1"/>
          </p:cNvSpPr>
          <p:nvPr>
            <p:ph type="title"/>
          </p:nvPr>
        </p:nvSpPr>
        <p:spPr>
          <a:xfrm>
            <a:off x="3403778" y="5325374"/>
            <a:ext cx="8531011" cy="105242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lt1"/>
              </a:buClr>
              <a:buSzPts val="4400"/>
              <a:buFont typeface="Arial"/>
              <a:buNone/>
            </a:pPr>
            <a:r>
              <a:rPr lang="en-AU" sz="4400" b="1">
                <a:solidFill>
                  <a:schemeClr val="lt1"/>
                </a:solidFill>
              </a:rPr>
              <a:t>Red Team Exploitation Process </a:t>
            </a:r>
            <a:endParaRPr/>
          </a:p>
        </p:txBody>
      </p:sp>
      <p:pic>
        <p:nvPicPr>
          <p:cNvPr id="409" name="Google Shape;409;p35"/>
          <p:cNvPicPr preferRelativeResize="0"/>
          <p:nvPr/>
        </p:nvPicPr>
        <p:blipFill rotWithShape="1">
          <a:blip r:embed="rId5">
            <a:alphaModFix/>
          </a:blip>
          <a:srcRect/>
          <a:stretch/>
        </p:blipFill>
        <p:spPr>
          <a:xfrm>
            <a:off x="9465076" y="3200894"/>
            <a:ext cx="2469713" cy="2469713"/>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6"/>
          <p:cNvSpPr txBox="1">
            <a:spLocks noGrp="1"/>
          </p:cNvSpPr>
          <p:nvPr>
            <p:ph type="title"/>
          </p:nvPr>
        </p:nvSpPr>
        <p:spPr>
          <a:xfrm>
            <a:off x="1387821" y="551293"/>
            <a:ext cx="8773266" cy="643096"/>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2"/>
              </a:buClr>
              <a:buSzPts val="2520"/>
              <a:buFont typeface="Arial"/>
              <a:buNone/>
            </a:pPr>
            <a:r>
              <a:rPr lang="en-AU" sz="2520" b="1">
                <a:solidFill>
                  <a:schemeClr val="accent2"/>
                </a:solidFill>
              </a:rPr>
              <a:t>Target 1 Raven</a:t>
            </a:r>
            <a:br>
              <a:rPr lang="en-AU" sz="2520"/>
            </a:br>
            <a:endParaRPr sz="2520"/>
          </a:p>
        </p:txBody>
      </p:sp>
      <p:pic>
        <p:nvPicPr>
          <p:cNvPr id="415" name="Google Shape;415;p36"/>
          <p:cNvPicPr preferRelativeResize="0">
            <a:picLocks noGrp="1"/>
          </p:cNvPicPr>
          <p:nvPr>
            <p:ph type="body" idx="1"/>
          </p:nvPr>
        </p:nvPicPr>
        <p:blipFill rotWithShape="1">
          <a:blip r:embed="rId3">
            <a:alphaModFix/>
          </a:blip>
          <a:srcRect/>
          <a:stretch/>
        </p:blipFill>
        <p:spPr>
          <a:xfrm>
            <a:off x="2890044" y="2768491"/>
            <a:ext cx="6411912" cy="3868482"/>
          </a:xfrm>
          <a:prstGeom prst="rect">
            <a:avLst/>
          </a:prstGeom>
          <a:noFill/>
          <a:ln>
            <a:noFill/>
          </a:ln>
          <a:effectLst>
            <a:outerShdw blurRad="25400">
              <a:srgbClr val="000000">
                <a:alpha val="45882"/>
              </a:srgbClr>
            </a:outerShdw>
          </a:effectLst>
        </p:spPr>
      </p:pic>
      <p:sp>
        <p:nvSpPr>
          <p:cNvPr id="416" name="Google Shape;416;p36"/>
          <p:cNvSpPr txBox="1">
            <a:spLocks noGrp="1"/>
          </p:cNvSpPr>
          <p:nvPr>
            <p:ph type="body" idx="2"/>
          </p:nvPr>
        </p:nvSpPr>
        <p:spPr>
          <a:xfrm>
            <a:off x="844062" y="1377848"/>
            <a:ext cx="9576080" cy="139064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Port 80 open, running HTTP Apache Server </a:t>
            </a:r>
            <a:endParaRPr/>
          </a:p>
          <a:p>
            <a:pPr marL="0" lvl="0" indent="0" algn="l" rtl="0">
              <a:lnSpc>
                <a:spcPct val="110000"/>
              </a:lnSpc>
              <a:spcBef>
                <a:spcPts val="920"/>
              </a:spcBef>
              <a:spcAft>
                <a:spcPts val="0"/>
              </a:spcAft>
              <a:buSzPts val="1120"/>
              <a:buNone/>
            </a:pPr>
            <a:r>
              <a:rPr lang="en-AU" b="1"/>
              <a:t>	Word Press site Raven Security </a:t>
            </a:r>
            <a:endParaRPr/>
          </a:p>
          <a:p>
            <a:pPr marL="0" lvl="0" indent="0" algn="l" rtl="0">
              <a:lnSpc>
                <a:spcPct val="110000"/>
              </a:lnSpc>
              <a:spcBef>
                <a:spcPts val="920"/>
              </a:spcBef>
              <a:spcAft>
                <a:spcPts val="0"/>
              </a:spcAft>
              <a:buSzPts val="1120"/>
              <a:buNone/>
            </a:pPr>
            <a:r>
              <a:rPr lang="en-AU" b="1"/>
              <a:t>	We view the source code on each page – the service page reveals FLAG 1</a:t>
            </a:r>
            <a:endParaRPr/>
          </a:p>
        </p:txBody>
      </p:sp>
      <p:sp>
        <p:nvSpPr>
          <p:cNvPr id="417" name="Google Shape;417;p36"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8" name="Google Shape;418;p36"/>
          <p:cNvPicPr preferRelativeResize="0"/>
          <p:nvPr/>
        </p:nvPicPr>
        <p:blipFill rotWithShape="1">
          <a:blip r:embed="rId5">
            <a:alphaModFix/>
          </a:blip>
          <a:srcRect/>
          <a:stretch/>
        </p:blipFill>
        <p:spPr>
          <a:xfrm>
            <a:off x="5431478" y="4939221"/>
            <a:ext cx="1329043" cy="237765"/>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7"/>
          <p:cNvSpPr txBox="1">
            <a:spLocks noGrp="1"/>
          </p:cNvSpPr>
          <p:nvPr>
            <p:ph type="title"/>
          </p:nvPr>
        </p:nvSpPr>
        <p:spPr>
          <a:xfrm>
            <a:off x="1239088" y="240679"/>
            <a:ext cx="10769148" cy="713030"/>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2"/>
              </a:buClr>
              <a:buSzPts val="2800"/>
              <a:buFont typeface="Arial"/>
              <a:buNone/>
            </a:pPr>
            <a:r>
              <a:rPr lang="en-AU" b="1">
                <a:solidFill>
                  <a:schemeClr val="accent2"/>
                </a:solidFill>
              </a:rPr>
              <a:t>Target 1 Raven</a:t>
            </a:r>
            <a:endParaRPr/>
          </a:p>
        </p:txBody>
      </p:sp>
      <p:pic>
        <p:nvPicPr>
          <p:cNvPr id="424" name="Google Shape;424;p37"/>
          <p:cNvPicPr preferRelativeResize="0"/>
          <p:nvPr/>
        </p:nvPicPr>
        <p:blipFill rotWithShape="1">
          <a:blip r:embed="rId3">
            <a:alphaModFix/>
          </a:blip>
          <a:srcRect t="1" b="-7533"/>
          <a:stretch/>
        </p:blipFill>
        <p:spPr>
          <a:xfrm>
            <a:off x="2124456" y="1194388"/>
            <a:ext cx="7761828" cy="5843347"/>
          </a:xfrm>
          <a:prstGeom prst="rect">
            <a:avLst/>
          </a:prstGeom>
          <a:noFill/>
          <a:ln>
            <a:noFill/>
          </a:ln>
        </p:spPr>
      </p:pic>
      <p:sp>
        <p:nvSpPr>
          <p:cNvPr id="425" name="Google Shape;425;p37"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flipH="1">
            <a:off x="3595852" y="2192678"/>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7" name="Google Shape;427;p37"/>
          <p:cNvSpPr/>
          <p:nvPr/>
        </p:nvSpPr>
        <p:spPr>
          <a:xfrm flipH="1">
            <a:off x="9733893" y="3223260"/>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8" name="Google Shape;428;p37"/>
          <p:cNvSpPr/>
          <p:nvPr/>
        </p:nvSpPr>
        <p:spPr>
          <a:xfrm flipH="1">
            <a:off x="9246204" y="5808236"/>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8"/>
          <p:cNvSpPr txBox="1">
            <a:spLocks noGrp="1"/>
          </p:cNvSpPr>
          <p:nvPr>
            <p:ph type="body" idx="2"/>
          </p:nvPr>
        </p:nvSpPr>
        <p:spPr>
          <a:xfrm>
            <a:off x="1343408" y="1331174"/>
            <a:ext cx="1001039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Enumerate the Word Press Site with WP Scan for users and vulnerable plugins</a:t>
            </a:r>
            <a:endParaRPr/>
          </a:p>
          <a:p>
            <a:pPr marL="0" lvl="0" indent="0" algn="l" rtl="0">
              <a:lnSpc>
                <a:spcPct val="110000"/>
              </a:lnSpc>
              <a:spcBef>
                <a:spcPts val="920"/>
              </a:spcBef>
              <a:spcAft>
                <a:spcPts val="0"/>
              </a:spcAft>
              <a:buSzPts val="1120"/>
              <a:buNone/>
            </a:pPr>
            <a:r>
              <a:rPr lang="en-AU" b="1"/>
              <a:t>		</a:t>
            </a:r>
            <a:endParaRPr/>
          </a:p>
          <a:p>
            <a:pPr marL="0" lvl="0" indent="0" algn="l" rtl="0">
              <a:lnSpc>
                <a:spcPct val="110000"/>
              </a:lnSpc>
              <a:spcBef>
                <a:spcPts val="920"/>
              </a:spcBef>
              <a:spcAft>
                <a:spcPts val="0"/>
              </a:spcAft>
              <a:buSzPts val="1120"/>
              <a:buNone/>
            </a:pPr>
            <a:r>
              <a:rPr lang="en-AU" b="1"/>
              <a:t>	We discover two users, no vulnerable plug ins </a:t>
            </a:r>
            <a:endParaRPr/>
          </a:p>
          <a:p>
            <a:pPr marL="0" lvl="0" indent="0" algn="l" rtl="0">
              <a:lnSpc>
                <a:spcPct val="110000"/>
              </a:lnSpc>
              <a:spcBef>
                <a:spcPts val="920"/>
              </a:spcBef>
              <a:spcAft>
                <a:spcPts val="0"/>
              </a:spcAft>
              <a:buSzPts val="1120"/>
              <a:buNone/>
            </a:pPr>
            <a:endParaRPr/>
          </a:p>
          <a:p>
            <a:pPr marL="0" lvl="0" indent="0" algn="l" rtl="0">
              <a:lnSpc>
                <a:spcPct val="110000"/>
              </a:lnSpc>
              <a:spcBef>
                <a:spcPts val="920"/>
              </a:spcBef>
              <a:spcAft>
                <a:spcPts val="0"/>
              </a:spcAft>
              <a:buSzPts val="1120"/>
              <a:buNone/>
            </a:pPr>
            <a:endParaRPr/>
          </a:p>
        </p:txBody>
      </p:sp>
      <p:pic>
        <p:nvPicPr>
          <p:cNvPr id="434" name="Google Shape;434;p38"/>
          <p:cNvPicPr preferRelativeResize="0"/>
          <p:nvPr/>
        </p:nvPicPr>
        <p:blipFill rotWithShape="1">
          <a:blip r:embed="rId3">
            <a:alphaModFix/>
          </a:blip>
          <a:srcRect/>
          <a:stretch/>
        </p:blipFill>
        <p:spPr>
          <a:xfrm>
            <a:off x="1443586" y="3320575"/>
            <a:ext cx="9910213" cy="2247900"/>
          </a:xfrm>
          <a:prstGeom prst="rect">
            <a:avLst/>
          </a:prstGeom>
          <a:noFill/>
          <a:ln>
            <a:noFill/>
          </a:ln>
        </p:spPr>
      </p:pic>
      <p:sp>
        <p:nvSpPr>
          <p:cNvPr id="435" name="Google Shape;435;p38"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1 Raven</a:t>
            </a:r>
            <a:endParaRPr sz="1800">
              <a:solidFill>
                <a:schemeClr val="lt1"/>
              </a:solidFill>
              <a:latin typeface="Arial"/>
              <a:ea typeface="Arial"/>
              <a:cs typeface="Arial"/>
              <a:sym typeface="Arial"/>
            </a:endParaRPr>
          </a:p>
        </p:txBody>
      </p:sp>
      <p:sp>
        <p:nvSpPr>
          <p:cNvPr id="437" name="Google Shape;437;p38"/>
          <p:cNvSpPr/>
          <p:nvPr/>
        </p:nvSpPr>
        <p:spPr>
          <a:xfrm flipH="1">
            <a:off x="2576348" y="4248601"/>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8" name="Google Shape;438;p38"/>
          <p:cNvSpPr/>
          <p:nvPr/>
        </p:nvSpPr>
        <p:spPr>
          <a:xfrm flipH="1">
            <a:off x="2576348" y="4908538"/>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850184" y="2536820"/>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2"/>
              </a:buClr>
              <a:buSzPts val="1800"/>
              <a:buFont typeface="Arial"/>
              <a:buNone/>
            </a:pPr>
            <a:r>
              <a:rPr lang="en-AU" sz="1800"/>
              <a:t>This presentation is an overview and visual proof of the attack, defense &amp; analysis of a Vulnerable Network </a:t>
            </a:r>
            <a:br>
              <a:rPr lang="en-AU" sz="1800"/>
            </a:br>
            <a:br>
              <a:rPr lang="en-AU" sz="1800"/>
            </a:br>
            <a:r>
              <a:rPr lang="en-AU" sz="1800"/>
              <a:t>We provide depth in operational reports of the engagement, these reports are available on gitlab</a:t>
            </a:r>
            <a:br>
              <a:rPr lang="en-AU" sz="1800"/>
            </a:br>
            <a:br>
              <a:rPr lang="en-AU" sz="1800"/>
            </a:br>
            <a:r>
              <a:rPr lang="en-AU" sz="1800"/>
              <a:t>The vulnerabilities were identified on the network using penetration testing tools and manual security analysis techniques</a:t>
            </a:r>
            <a:br>
              <a:rPr lang="en-AU" sz="1800"/>
            </a:br>
            <a:br>
              <a:rPr lang="en-AU" sz="1800"/>
            </a:br>
            <a:r>
              <a:rPr lang="en-AU" sz="1800"/>
              <a:t>Common Weakness Enumeration (CWE) is an industry-standard classification of types of software weaknesses or flaws</a:t>
            </a:r>
            <a:br>
              <a:rPr lang="en-AU" sz="1800"/>
            </a:br>
            <a:br>
              <a:rPr lang="en-AU" sz="1800"/>
            </a:br>
            <a:r>
              <a:rPr lang="en-AU" sz="1800"/>
              <a:t>CVE Risk is calculated as risk to business assets, which in-turn poses a risk to the businesses reputation and finances</a:t>
            </a:r>
            <a:br>
              <a:rPr lang="en-AU" sz="1800"/>
            </a:br>
            <a:br>
              <a:rPr lang="en-AU" sz="1800"/>
            </a:br>
            <a:r>
              <a:rPr lang="en-AU" sz="1800"/>
              <a:t>The Blue Team utilise Watcher in Elastic Stack to create alerts analyse and illustrate the attack</a:t>
            </a:r>
            <a:br>
              <a:rPr lang="en-AU" sz="1800"/>
            </a:br>
            <a:br>
              <a:rPr lang="en-AU" sz="1800"/>
            </a:br>
            <a:r>
              <a:rPr lang="en-AU" sz="1800"/>
              <a:t>The Blue Team proposes mitigations Strategies to create alarms and harden the system concerning the flaws discovered</a:t>
            </a:r>
            <a:br>
              <a:rPr lang="en-AU" sz="1800"/>
            </a:br>
            <a:br>
              <a:rPr lang="en-AU" sz="1800"/>
            </a:br>
            <a:br>
              <a:rPr lang="en-AU" sz="1800"/>
            </a:br>
            <a:br>
              <a:rPr lang="en-AU" sz="1800"/>
            </a:br>
            <a:endParaRPr sz="1800"/>
          </a:p>
        </p:txBody>
      </p:sp>
      <p:sp>
        <p:nvSpPr>
          <p:cNvPr id="161" name="Google Shape;161;p3"/>
          <p:cNvSpPr txBox="1"/>
          <p:nvPr/>
        </p:nvSpPr>
        <p:spPr>
          <a:xfrm>
            <a:off x="153803" y="251998"/>
            <a:ext cx="11746523" cy="53483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chemeClr val="lt2"/>
              </a:buClr>
              <a:buSzPts val="2240"/>
              <a:buFont typeface="Noto Sans Symbols"/>
              <a:buNone/>
            </a:pPr>
            <a:r>
              <a:rPr lang="en-AU" sz="3200">
                <a:solidFill>
                  <a:srgbClr val="5792BA"/>
                </a:solidFill>
                <a:latin typeface="Arial"/>
                <a:ea typeface="Arial"/>
                <a:cs typeface="Arial"/>
                <a:sym typeface="Arial"/>
              </a:rPr>
              <a:t>Final Engagement – Attack, Defense &amp; Analysis of a Vulnerable Network</a:t>
            </a:r>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39"/>
          <p:cNvPicPr preferRelativeResize="0"/>
          <p:nvPr/>
        </p:nvPicPr>
        <p:blipFill rotWithShape="1">
          <a:blip r:embed="rId3">
            <a:alphaModFix/>
          </a:blip>
          <a:srcRect/>
          <a:stretch/>
        </p:blipFill>
        <p:spPr>
          <a:xfrm>
            <a:off x="1715644" y="3600323"/>
            <a:ext cx="8760711" cy="1926503"/>
          </a:xfrm>
          <a:prstGeom prst="rect">
            <a:avLst/>
          </a:prstGeom>
          <a:noFill/>
          <a:ln>
            <a:noFill/>
          </a:ln>
        </p:spPr>
      </p:pic>
      <p:sp>
        <p:nvSpPr>
          <p:cNvPr id="444" name="Google Shape;444;p39"/>
          <p:cNvSpPr txBox="1">
            <a:spLocks noGrp="1"/>
          </p:cNvSpPr>
          <p:nvPr>
            <p:ph type="body" idx="2"/>
          </p:nvPr>
        </p:nvSpPr>
        <p:spPr>
          <a:xfrm>
            <a:off x="1343408" y="1331174"/>
            <a:ext cx="1001039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Bruteforce ssh, users steven micheal and root</a:t>
            </a:r>
            <a:endParaRPr/>
          </a:p>
          <a:p>
            <a:pPr marL="0" lvl="0" indent="0" algn="l" rtl="0">
              <a:lnSpc>
                <a:spcPct val="110000"/>
              </a:lnSpc>
              <a:spcBef>
                <a:spcPts val="920"/>
              </a:spcBef>
              <a:spcAft>
                <a:spcPts val="0"/>
              </a:spcAft>
              <a:buSzPts val="1120"/>
              <a:buNone/>
            </a:pPr>
            <a:r>
              <a:rPr lang="en-AU" b="1"/>
              <a:t>		</a:t>
            </a:r>
            <a:endParaRPr/>
          </a:p>
          <a:p>
            <a:pPr marL="0" lvl="0" indent="0" algn="l" rtl="0">
              <a:lnSpc>
                <a:spcPct val="110000"/>
              </a:lnSpc>
              <a:spcBef>
                <a:spcPts val="920"/>
              </a:spcBef>
              <a:spcAft>
                <a:spcPts val="0"/>
              </a:spcAft>
              <a:buSzPts val="1120"/>
              <a:buNone/>
            </a:pPr>
            <a:r>
              <a:rPr lang="en-AU" b="1"/>
              <a:t>	No luck with steven or root however we successfully obtain Michaels ssh credentials</a:t>
            </a:r>
            <a:endParaRPr/>
          </a:p>
          <a:p>
            <a:pPr marL="0" lvl="0" indent="0" algn="l" rtl="0">
              <a:lnSpc>
                <a:spcPct val="110000"/>
              </a:lnSpc>
              <a:spcBef>
                <a:spcPts val="920"/>
              </a:spcBef>
              <a:spcAft>
                <a:spcPts val="0"/>
              </a:spcAft>
              <a:buSzPts val="1120"/>
              <a:buNone/>
            </a:pPr>
            <a:endParaRPr/>
          </a:p>
          <a:p>
            <a:pPr marL="0" lvl="0" indent="0" algn="l" rtl="0">
              <a:lnSpc>
                <a:spcPct val="110000"/>
              </a:lnSpc>
              <a:spcBef>
                <a:spcPts val="920"/>
              </a:spcBef>
              <a:spcAft>
                <a:spcPts val="0"/>
              </a:spcAft>
              <a:buSzPts val="1120"/>
              <a:buNone/>
            </a:pPr>
            <a:endParaRPr/>
          </a:p>
        </p:txBody>
      </p:sp>
      <p:sp>
        <p:nvSpPr>
          <p:cNvPr id="445" name="Google Shape;445;p39"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1 Raven</a:t>
            </a:r>
            <a:endParaRPr sz="1800">
              <a:solidFill>
                <a:schemeClr val="lt1"/>
              </a:solidFill>
              <a:latin typeface="Arial"/>
              <a:ea typeface="Arial"/>
              <a:cs typeface="Arial"/>
              <a:sym typeface="Arial"/>
            </a:endParaRPr>
          </a:p>
        </p:txBody>
      </p:sp>
      <p:sp>
        <p:nvSpPr>
          <p:cNvPr id="447" name="Google Shape;447;p39"/>
          <p:cNvSpPr/>
          <p:nvPr/>
        </p:nvSpPr>
        <p:spPr>
          <a:xfrm flipH="1">
            <a:off x="6264520" y="4502596"/>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40"/>
          <p:cNvPicPr preferRelativeResize="0"/>
          <p:nvPr/>
        </p:nvPicPr>
        <p:blipFill rotWithShape="1">
          <a:blip r:embed="rId3">
            <a:alphaModFix/>
          </a:blip>
          <a:srcRect/>
          <a:stretch/>
        </p:blipFill>
        <p:spPr>
          <a:xfrm>
            <a:off x="5336418" y="5996855"/>
            <a:ext cx="3590855" cy="640135"/>
          </a:xfrm>
          <a:prstGeom prst="rect">
            <a:avLst/>
          </a:prstGeom>
          <a:noFill/>
          <a:ln>
            <a:noFill/>
          </a:ln>
        </p:spPr>
      </p:pic>
      <p:sp>
        <p:nvSpPr>
          <p:cNvPr id="453" name="Google Shape;453;p40"/>
          <p:cNvSpPr txBox="1">
            <a:spLocks noGrp="1"/>
          </p:cNvSpPr>
          <p:nvPr>
            <p:ph type="body" idx="2"/>
          </p:nvPr>
        </p:nvSpPr>
        <p:spPr>
          <a:xfrm>
            <a:off x="1343408" y="1331174"/>
            <a:ext cx="1001039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We SHH into our target with user Michael credentials </a:t>
            </a:r>
            <a:endParaRPr/>
          </a:p>
          <a:p>
            <a:pPr marL="0" lvl="0" indent="0" algn="l" rtl="0">
              <a:lnSpc>
                <a:spcPct val="110000"/>
              </a:lnSpc>
              <a:spcBef>
                <a:spcPts val="920"/>
              </a:spcBef>
              <a:spcAft>
                <a:spcPts val="0"/>
              </a:spcAft>
              <a:buSzPts val="1120"/>
              <a:buNone/>
            </a:pPr>
            <a:r>
              <a:rPr lang="en-AU" b="1"/>
              <a:t>	Success, login and find flag 2</a:t>
            </a:r>
            <a:endParaRPr/>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endParaRPr/>
          </a:p>
          <a:p>
            <a:pPr marL="0" lvl="0" indent="0" algn="l" rtl="0">
              <a:lnSpc>
                <a:spcPct val="110000"/>
              </a:lnSpc>
              <a:spcBef>
                <a:spcPts val="920"/>
              </a:spcBef>
              <a:spcAft>
                <a:spcPts val="0"/>
              </a:spcAft>
              <a:buSzPts val="1120"/>
              <a:buNone/>
            </a:pPr>
            <a:endParaRPr/>
          </a:p>
        </p:txBody>
      </p:sp>
      <p:sp>
        <p:nvSpPr>
          <p:cNvPr id="454" name="Google Shape;454;p40"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1 Raven</a:t>
            </a:r>
            <a:endParaRPr sz="1800">
              <a:solidFill>
                <a:schemeClr val="lt1"/>
              </a:solidFill>
              <a:latin typeface="Arial"/>
              <a:ea typeface="Arial"/>
              <a:cs typeface="Arial"/>
              <a:sym typeface="Arial"/>
            </a:endParaRPr>
          </a:p>
        </p:txBody>
      </p:sp>
      <p:sp>
        <p:nvSpPr>
          <p:cNvPr id="456" name="Google Shape;456;p40"/>
          <p:cNvSpPr/>
          <p:nvPr/>
        </p:nvSpPr>
        <p:spPr>
          <a:xfrm flipH="1">
            <a:off x="8492254" y="6111387"/>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57" name="Google Shape;457;p40"/>
          <p:cNvPicPr preferRelativeResize="0"/>
          <p:nvPr/>
        </p:nvPicPr>
        <p:blipFill rotWithShape="1">
          <a:blip r:embed="rId5">
            <a:alphaModFix/>
          </a:blip>
          <a:srcRect/>
          <a:stretch/>
        </p:blipFill>
        <p:spPr>
          <a:xfrm>
            <a:off x="419153" y="2143849"/>
            <a:ext cx="4816257" cy="4371211"/>
          </a:xfrm>
          <a:prstGeom prst="rect">
            <a:avLst/>
          </a:prstGeom>
          <a:noFill/>
          <a:ln>
            <a:noFill/>
          </a:ln>
        </p:spPr>
      </p:pic>
      <p:pic>
        <p:nvPicPr>
          <p:cNvPr id="458" name="Google Shape;458;p40"/>
          <p:cNvPicPr preferRelativeResize="0"/>
          <p:nvPr/>
        </p:nvPicPr>
        <p:blipFill rotWithShape="1">
          <a:blip r:embed="rId6">
            <a:alphaModFix/>
          </a:blip>
          <a:srcRect/>
          <a:stretch/>
        </p:blipFill>
        <p:spPr>
          <a:xfrm>
            <a:off x="5336418" y="2143849"/>
            <a:ext cx="5742930" cy="3853006"/>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41"/>
          <p:cNvPicPr preferRelativeResize="0"/>
          <p:nvPr/>
        </p:nvPicPr>
        <p:blipFill rotWithShape="1">
          <a:blip r:embed="rId3">
            <a:alphaModFix/>
          </a:blip>
          <a:srcRect/>
          <a:stretch/>
        </p:blipFill>
        <p:spPr>
          <a:xfrm>
            <a:off x="6411310" y="2562213"/>
            <a:ext cx="4930391" cy="4151909"/>
          </a:xfrm>
          <a:prstGeom prst="rect">
            <a:avLst/>
          </a:prstGeom>
          <a:noFill/>
          <a:ln>
            <a:noFill/>
          </a:ln>
        </p:spPr>
      </p:pic>
      <p:sp>
        <p:nvSpPr>
          <p:cNvPr id="464" name="Google Shape;464;p41"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1 Raven</a:t>
            </a:r>
            <a:endParaRPr sz="1800">
              <a:solidFill>
                <a:schemeClr val="lt1"/>
              </a:solidFill>
              <a:latin typeface="Arial"/>
              <a:ea typeface="Arial"/>
              <a:cs typeface="Arial"/>
              <a:sym typeface="Arial"/>
            </a:endParaRPr>
          </a:p>
        </p:txBody>
      </p:sp>
      <p:sp>
        <p:nvSpPr>
          <p:cNvPr id="466" name="Google Shape;466;p41"/>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Navigate through Michaels account we investigate</a:t>
            </a:r>
            <a:endParaRPr/>
          </a:p>
          <a:p>
            <a:pPr marL="0" lvl="0" indent="0" algn="l" rtl="0">
              <a:lnSpc>
                <a:spcPct val="110000"/>
              </a:lnSpc>
              <a:spcBef>
                <a:spcPts val="920"/>
              </a:spcBef>
              <a:spcAft>
                <a:spcPts val="0"/>
              </a:spcAft>
              <a:buSzPts val="1120"/>
              <a:buNone/>
            </a:pPr>
            <a:r>
              <a:rPr lang="en-AU" b="1"/>
              <a:t>	Emails from root going to user using php mailer</a:t>
            </a:r>
            <a:endParaRPr/>
          </a:p>
          <a:p>
            <a:pPr marL="0" lvl="0" indent="0" algn="l" rtl="0">
              <a:lnSpc>
                <a:spcPct val="110000"/>
              </a:lnSpc>
              <a:spcBef>
                <a:spcPts val="920"/>
              </a:spcBef>
              <a:spcAft>
                <a:spcPts val="0"/>
              </a:spcAft>
              <a:buSzPts val="1120"/>
              <a:buNone/>
            </a:pPr>
            <a:r>
              <a:rPr lang="en-AU" b="1"/>
              <a:t>	Check sudo privileges and look for privilege escalation credentials</a:t>
            </a:r>
            <a:endParaRPr/>
          </a:p>
          <a:p>
            <a:pPr marL="0" lvl="0" indent="0" algn="l" rtl="0">
              <a:lnSpc>
                <a:spcPct val="110000"/>
              </a:lnSpc>
              <a:spcBef>
                <a:spcPts val="920"/>
              </a:spcBef>
              <a:spcAft>
                <a:spcPts val="0"/>
              </a:spcAft>
              <a:buSzPts val="1120"/>
              <a:buNone/>
            </a:pPr>
            <a:r>
              <a:rPr lang="en-AU" b="1"/>
              <a:t>	We uncover database credentials  for MySQL</a:t>
            </a:r>
            <a:endParaRPr/>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endParaRPr/>
          </a:p>
          <a:p>
            <a:pPr marL="0" lvl="0" indent="0" algn="l" rtl="0">
              <a:lnSpc>
                <a:spcPct val="110000"/>
              </a:lnSpc>
              <a:spcBef>
                <a:spcPts val="920"/>
              </a:spcBef>
              <a:spcAft>
                <a:spcPts val="0"/>
              </a:spcAft>
              <a:buSzPts val="1120"/>
              <a:buNone/>
            </a:pPr>
            <a:endParaRPr/>
          </a:p>
        </p:txBody>
      </p:sp>
      <p:pic>
        <p:nvPicPr>
          <p:cNvPr id="467" name="Google Shape;467;p41"/>
          <p:cNvPicPr preferRelativeResize="0"/>
          <p:nvPr/>
        </p:nvPicPr>
        <p:blipFill rotWithShape="1">
          <a:blip r:embed="rId5">
            <a:alphaModFix/>
          </a:blip>
          <a:srcRect/>
          <a:stretch/>
        </p:blipFill>
        <p:spPr>
          <a:xfrm>
            <a:off x="1165609" y="3175669"/>
            <a:ext cx="4615082" cy="3076721"/>
          </a:xfrm>
          <a:prstGeom prst="rect">
            <a:avLst/>
          </a:prstGeom>
          <a:noFill/>
          <a:ln>
            <a:noFill/>
          </a:ln>
        </p:spPr>
      </p:pic>
      <p:sp>
        <p:nvSpPr>
          <p:cNvPr id="468" name="Google Shape;468;p41"/>
          <p:cNvSpPr/>
          <p:nvPr/>
        </p:nvSpPr>
        <p:spPr>
          <a:xfrm flipH="1">
            <a:off x="8078770" y="4283941"/>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41"/>
          <p:cNvSpPr/>
          <p:nvPr/>
        </p:nvSpPr>
        <p:spPr>
          <a:xfrm flipH="1">
            <a:off x="8236425" y="5817098"/>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0" name="Google Shape;470;p41"/>
          <p:cNvSpPr/>
          <p:nvPr/>
        </p:nvSpPr>
        <p:spPr>
          <a:xfrm flipH="1">
            <a:off x="8876505" y="6162740"/>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41"/>
          <p:cNvSpPr/>
          <p:nvPr/>
        </p:nvSpPr>
        <p:spPr>
          <a:xfrm>
            <a:off x="4277710" y="3429000"/>
            <a:ext cx="1502981" cy="2823390"/>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descr="Bullseye"/>
          <p:cNvSpPr/>
          <p:nvPr/>
        </p:nvSpPr>
        <p:spPr>
          <a:xfrm>
            <a:off x="0" y="0"/>
            <a:ext cx="1239088" cy="119438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1 Raven</a:t>
            </a:r>
            <a:endParaRPr sz="1800">
              <a:solidFill>
                <a:schemeClr val="lt1"/>
              </a:solidFill>
              <a:latin typeface="Arial"/>
              <a:ea typeface="Arial"/>
              <a:cs typeface="Arial"/>
              <a:sym typeface="Arial"/>
            </a:endParaRPr>
          </a:p>
        </p:txBody>
      </p:sp>
      <p:sp>
        <p:nvSpPr>
          <p:cNvPr id="478" name="Google Shape;478;p42"/>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With access to MySQL Database </a:t>
            </a:r>
            <a:endParaRPr/>
          </a:p>
          <a:p>
            <a:pPr marL="0" lvl="0" indent="0" algn="l" rtl="0">
              <a:lnSpc>
                <a:spcPct val="110000"/>
              </a:lnSpc>
              <a:spcBef>
                <a:spcPts val="920"/>
              </a:spcBef>
              <a:spcAft>
                <a:spcPts val="0"/>
              </a:spcAft>
              <a:buSzPts val="1120"/>
              <a:buNone/>
            </a:pPr>
            <a:r>
              <a:rPr lang="en-AU" b="1"/>
              <a:t>	We locate FLAGS 3 &amp; 4</a:t>
            </a:r>
            <a:endParaRPr/>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endParaRPr/>
          </a:p>
          <a:p>
            <a:pPr marL="0" lvl="0" indent="0" algn="l" rtl="0">
              <a:lnSpc>
                <a:spcPct val="110000"/>
              </a:lnSpc>
              <a:spcBef>
                <a:spcPts val="920"/>
              </a:spcBef>
              <a:spcAft>
                <a:spcPts val="0"/>
              </a:spcAft>
              <a:buSzPts val="1120"/>
              <a:buNone/>
            </a:pPr>
            <a:endParaRPr/>
          </a:p>
        </p:txBody>
      </p:sp>
      <p:pic>
        <p:nvPicPr>
          <p:cNvPr id="479" name="Google Shape;479;p42"/>
          <p:cNvPicPr preferRelativeResize="0"/>
          <p:nvPr/>
        </p:nvPicPr>
        <p:blipFill rotWithShape="1">
          <a:blip r:embed="rId4">
            <a:alphaModFix/>
          </a:blip>
          <a:srcRect r="21617" b="43229"/>
          <a:stretch/>
        </p:blipFill>
        <p:spPr>
          <a:xfrm>
            <a:off x="1040525" y="2437030"/>
            <a:ext cx="8006255" cy="3868891"/>
          </a:xfrm>
          <a:prstGeom prst="rect">
            <a:avLst/>
          </a:prstGeom>
          <a:noFill/>
          <a:ln>
            <a:noFill/>
          </a:ln>
        </p:spPr>
      </p:pic>
      <p:sp>
        <p:nvSpPr>
          <p:cNvPr id="480" name="Google Shape;480;p42"/>
          <p:cNvSpPr/>
          <p:nvPr/>
        </p:nvSpPr>
        <p:spPr>
          <a:xfrm flipH="1">
            <a:off x="8938959" y="3320575"/>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1" name="Google Shape;481;p42"/>
          <p:cNvSpPr/>
          <p:nvPr/>
        </p:nvSpPr>
        <p:spPr>
          <a:xfrm flipH="1">
            <a:off x="8938959" y="4666086"/>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3" descr="Bullseye"/>
          <p:cNvSpPr/>
          <p:nvPr/>
        </p:nvSpPr>
        <p:spPr>
          <a:xfrm>
            <a:off x="0" y="0"/>
            <a:ext cx="1239088" cy="119438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1 Raven</a:t>
            </a:r>
            <a:endParaRPr sz="1800">
              <a:solidFill>
                <a:schemeClr val="lt1"/>
              </a:solidFill>
              <a:latin typeface="Arial"/>
              <a:ea typeface="Arial"/>
              <a:cs typeface="Arial"/>
              <a:sym typeface="Arial"/>
            </a:endParaRPr>
          </a:p>
        </p:txBody>
      </p:sp>
      <p:sp>
        <p:nvSpPr>
          <p:cNvPr id="488" name="Google Shape;488;p43"/>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With access to MySQL Database </a:t>
            </a:r>
            <a:endParaRPr/>
          </a:p>
          <a:p>
            <a:pPr marL="0" lvl="0" indent="0" algn="l" rtl="0">
              <a:lnSpc>
                <a:spcPct val="110000"/>
              </a:lnSpc>
              <a:spcBef>
                <a:spcPts val="920"/>
              </a:spcBef>
              <a:spcAft>
                <a:spcPts val="0"/>
              </a:spcAft>
              <a:buSzPts val="1120"/>
              <a:buNone/>
            </a:pPr>
            <a:r>
              <a:rPr lang="en-AU" b="1"/>
              <a:t>	We find user Michael &amp; Steven password hashes </a:t>
            </a:r>
            <a:endParaRPr/>
          </a:p>
          <a:p>
            <a:pPr marL="0" lvl="0" indent="0" algn="l" rtl="0">
              <a:lnSpc>
                <a:spcPct val="110000"/>
              </a:lnSpc>
              <a:spcBef>
                <a:spcPts val="920"/>
              </a:spcBef>
              <a:spcAft>
                <a:spcPts val="0"/>
              </a:spcAft>
              <a:buSzPts val="1120"/>
              <a:buNone/>
            </a:pPr>
            <a:r>
              <a:rPr lang="en-AU" b="1"/>
              <a:t>	And FLAGS 3 &amp; 4</a:t>
            </a:r>
            <a:endParaRPr/>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endParaRPr/>
          </a:p>
          <a:p>
            <a:pPr marL="0" lvl="0" indent="0" algn="l" rtl="0">
              <a:lnSpc>
                <a:spcPct val="110000"/>
              </a:lnSpc>
              <a:spcBef>
                <a:spcPts val="920"/>
              </a:spcBef>
              <a:spcAft>
                <a:spcPts val="0"/>
              </a:spcAft>
              <a:buSzPts val="1120"/>
              <a:buNone/>
            </a:pPr>
            <a:endParaRPr/>
          </a:p>
        </p:txBody>
      </p:sp>
      <p:pic>
        <p:nvPicPr>
          <p:cNvPr id="489" name="Google Shape;489;p43"/>
          <p:cNvPicPr preferRelativeResize="0"/>
          <p:nvPr/>
        </p:nvPicPr>
        <p:blipFill rotWithShape="1">
          <a:blip r:embed="rId4">
            <a:alphaModFix/>
          </a:blip>
          <a:srcRect r="28098"/>
          <a:stretch/>
        </p:blipFill>
        <p:spPr>
          <a:xfrm>
            <a:off x="1362137" y="2860934"/>
            <a:ext cx="9862912" cy="3432564"/>
          </a:xfrm>
          <a:prstGeom prst="rect">
            <a:avLst/>
          </a:prstGeom>
          <a:noFill/>
          <a:ln>
            <a:noFill/>
          </a:ln>
        </p:spPr>
      </p:pic>
      <p:sp>
        <p:nvSpPr>
          <p:cNvPr id="490" name="Google Shape;490;p43"/>
          <p:cNvSpPr/>
          <p:nvPr/>
        </p:nvSpPr>
        <p:spPr>
          <a:xfrm flipH="1">
            <a:off x="8298879" y="4165736"/>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1" name="Google Shape;491;p43"/>
          <p:cNvSpPr/>
          <p:nvPr/>
        </p:nvSpPr>
        <p:spPr>
          <a:xfrm flipH="1">
            <a:off x="8298879" y="5023877"/>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4" descr="Bullseye"/>
          <p:cNvSpPr/>
          <p:nvPr/>
        </p:nvSpPr>
        <p:spPr>
          <a:xfrm>
            <a:off x="0" y="0"/>
            <a:ext cx="1239088" cy="119438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1 Raven</a:t>
            </a:r>
            <a:endParaRPr sz="1800">
              <a:solidFill>
                <a:schemeClr val="lt1"/>
              </a:solidFill>
              <a:latin typeface="Arial"/>
              <a:ea typeface="Arial"/>
              <a:cs typeface="Arial"/>
              <a:sym typeface="Arial"/>
            </a:endParaRPr>
          </a:p>
        </p:txBody>
      </p:sp>
      <p:sp>
        <p:nvSpPr>
          <p:cNvPr id="498" name="Google Shape;498;p44"/>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 After dumping user Steven password hash into a file we use John to crack our hash</a:t>
            </a:r>
            <a:endParaRPr/>
          </a:p>
          <a:p>
            <a:pPr marL="0" lvl="0" indent="0" algn="l" rtl="0">
              <a:lnSpc>
                <a:spcPct val="110000"/>
              </a:lnSpc>
              <a:spcBef>
                <a:spcPts val="920"/>
              </a:spcBef>
              <a:spcAft>
                <a:spcPts val="0"/>
              </a:spcAft>
              <a:buSzPts val="1120"/>
              <a:buNone/>
            </a:pPr>
            <a:r>
              <a:rPr lang="en-AU" b="1"/>
              <a:t>	Success! User Steven password is cracked</a:t>
            </a:r>
            <a:endParaRPr/>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r>
              <a:rPr lang="en-AU" b="1"/>
              <a:t>	</a:t>
            </a:r>
            <a:endParaRPr/>
          </a:p>
        </p:txBody>
      </p:sp>
      <p:pic>
        <p:nvPicPr>
          <p:cNvPr id="499" name="Google Shape;499;p44"/>
          <p:cNvPicPr preferRelativeResize="0"/>
          <p:nvPr/>
        </p:nvPicPr>
        <p:blipFill rotWithShape="1">
          <a:blip r:embed="rId4">
            <a:alphaModFix/>
          </a:blip>
          <a:srcRect/>
          <a:stretch/>
        </p:blipFill>
        <p:spPr>
          <a:xfrm>
            <a:off x="1374751" y="2829910"/>
            <a:ext cx="7896225" cy="3038475"/>
          </a:xfrm>
          <a:prstGeom prst="rect">
            <a:avLst/>
          </a:prstGeom>
          <a:noFill/>
          <a:ln>
            <a:noFill/>
          </a:ln>
        </p:spPr>
      </p:pic>
      <p:sp>
        <p:nvSpPr>
          <p:cNvPr id="500" name="Google Shape;500;p44"/>
          <p:cNvSpPr/>
          <p:nvPr/>
        </p:nvSpPr>
        <p:spPr>
          <a:xfrm flipH="1">
            <a:off x="4220308" y="2887569"/>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1" name="Google Shape;501;p44"/>
          <p:cNvSpPr/>
          <p:nvPr/>
        </p:nvSpPr>
        <p:spPr>
          <a:xfrm flipH="1">
            <a:off x="2122877" y="4942714"/>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5"/>
          <p:cNvPicPr preferRelativeResize="0"/>
          <p:nvPr/>
        </p:nvPicPr>
        <p:blipFill rotWithShape="1">
          <a:blip r:embed="rId3">
            <a:alphaModFix/>
          </a:blip>
          <a:srcRect t="4918"/>
          <a:stretch/>
        </p:blipFill>
        <p:spPr>
          <a:xfrm>
            <a:off x="1088241" y="5327250"/>
            <a:ext cx="9060729" cy="1246154"/>
          </a:xfrm>
          <a:prstGeom prst="rect">
            <a:avLst/>
          </a:prstGeom>
          <a:noFill/>
          <a:ln>
            <a:noFill/>
          </a:ln>
        </p:spPr>
      </p:pic>
      <p:pic>
        <p:nvPicPr>
          <p:cNvPr id="507" name="Google Shape;507;p45"/>
          <p:cNvPicPr preferRelativeResize="0"/>
          <p:nvPr/>
        </p:nvPicPr>
        <p:blipFill rotWithShape="1">
          <a:blip r:embed="rId4">
            <a:alphaModFix/>
          </a:blip>
          <a:srcRect/>
          <a:stretch/>
        </p:blipFill>
        <p:spPr>
          <a:xfrm>
            <a:off x="1088241" y="2320393"/>
            <a:ext cx="7130595" cy="2751065"/>
          </a:xfrm>
          <a:prstGeom prst="rect">
            <a:avLst/>
          </a:prstGeom>
          <a:noFill/>
          <a:ln>
            <a:noFill/>
          </a:ln>
        </p:spPr>
      </p:pic>
      <p:sp>
        <p:nvSpPr>
          <p:cNvPr id="508" name="Google Shape;508;p45" descr="Bullseye"/>
          <p:cNvSpPr/>
          <p:nvPr/>
        </p:nvSpPr>
        <p:spPr>
          <a:xfrm>
            <a:off x="0" y="0"/>
            <a:ext cx="1239088" cy="119438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1 Raven</a:t>
            </a:r>
            <a:endParaRPr sz="1800">
              <a:solidFill>
                <a:schemeClr val="lt1"/>
              </a:solidFill>
              <a:latin typeface="Arial"/>
              <a:ea typeface="Arial"/>
              <a:cs typeface="Arial"/>
              <a:sym typeface="Arial"/>
            </a:endParaRPr>
          </a:p>
        </p:txBody>
      </p:sp>
      <p:sp>
        <p:nvSpPr>
          <p:cNvPr id="510" name="Google Shape;510;p45"/>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SSH in with user Steven credentials </a:t>
            </a:r>
            <a:endParaRPr/>
          </a:p>
          <a:p>
            <a:pPr marL="0" lvl="0" indent="0" algn="l" rtl="0">
              <a:lnSpc>
                <a:spcPct val="110000"/>
              </a:lnSpc>
              <a:spcBef>
                <a:spcPts val="920"/>
              </a:spcBef>
              <a:spcAft>
                <a:spcPts val="0"/>
              </a:spcAft>
              <a:buSzPts val="1120"/>
              <a:buNone/>
            </a:pPr>
            <a:r>
              <a:rPr lang="en-AU" b="1"/>
              <a:t>	And check sudo permissions </a:t>
            </a:r>
            <a:endParaRPr/>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r>
              <a:rPr lang="en-AU" b="1"/>
              <a:t>	</a:t>
            </a:r>
            <a:endParaRPr/>
          </a:p>
        </p:txBody>
      </p:sp>
      <p:sp>
        <p:nvSpPr>
          <p:cNvPr id="511" name="Google Shape;511;p45"/>
          <p:cNvSpPr/>
          <p:nvPr/>
        </p:nvSpPr>
        <p:spPr>
          <a:xfrm flipH="1">
            <a:off x="6964290" y="2315766"/>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2" name="Google Shape;512;p45"/>
          <p:cNvSpPr/>
          <p:nvPr/>
        </p:nvSpPr>
        <p:spPr>
          <a:xfrm flipH="1">
            <a:off x="4220308" y="6197462"/>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6" descr="Bullseye"/>
          <p:cNvSpPr/>
          <p:nvPr/>
        </p:nvSpPr>
        <p:spPr>
          <a:xfrm>
            <a:off x="0" y="0"/>
            <a:ext cx="1239088" cy="119438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6"/>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1 Raven</a:t>
            </a:r>
            <a:endParaRPr sz="1800">
              <a:solidFill>
                <a:schemeClr val="lt1"/>
              </a:solidFill>
              <a:latin typeface="Arial"/>
              <a:ea typeface="Arial"/>
              <a:cs typeface="Arial"/>
              <a:sym typeface="Arial"/>
            </a:endParaRPr>
          </a:p>
        </p:txBody>
      </p:sp>
      <p:sp>
        <p:nvSpPr>
          <p:cNvPr id="519" name="Google Shape;519;p46"/>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We use python to ‘spawn’ a shell terminal</a:t>
            </a:r>
            <a:endParaRPr/>
          </a:p>
          <a:p>
            <a:pPr marL="0" lvl="0" indent="0" algn="l" rtl="0">
              <a:lnSpc>
                <a:spcPct val="110000"/>
              </a:lnSpc>
              <a:spcBef>
                <a:spcPts val="920"/>
              </a:spcBef>
              <a:spcAft>
                <a:spcPts val="0"/>
              </a:spcAft>
              <a:buSzPts val="1120"/>
              <a:buNone/>
            </a:pPr>
            <a:r>
              <a:rPr lang="en-AU" b="1"/>
              <a:t>	Our shell is spun up and we have Root!</a:t>
            </a:r>
            <a:endParaRPr/>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r>
              <a:rPr lang="en-AU" b="1"/>
              <a:t>	</a:t>
            </a:r>
            <a:endParaRPr/>
          </a:p>
        </p:txBody>
      </p:sp>
      <p:sp>
        <p:nvSpPr>
          <p:cNvPr id="520" name="Google Shape;520;p46"/>
          <p:cNvSpPr/>
          <p:nvPr/>
        </p:nvSpPr>
        <p:spPr>
          <a:xfrm flipH="1">
            <a:off x="3339024" y="3343092"/>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21" name="Google Shape;521;p46"/>
          <p:cNvPicPr preferRelativeResize="0"/>
          <p:nvPr/>
        </p:nvPicPr>
        <p:blipFill rotWithShape="1">
          <a:blip r:embed="rId4">
            <a:alphaModFix/>
          </a:blip>
          <a:srcRect l="1585" t="1398" b="74799"/>
          <a:stretch/>
        </p:blipFill>
        <p:spPr>
          <a:xfrm>
            <a:off x="1064921" y="2647078"/>
            <a:ext cx="4799468" cy="167780"/>
          </a:xfrm>
          <a:prstGeom prst="rect">
            <a:avLst/>
          </a:prstGeom>
          <a:noFill/>
          <a:ln>
            <a:noFill/>
          </a:ln>
        </p:spPr>
      </p:pic>
      <p:sp>
        <p:nvSpPr>
          <p:cNvPr id="522" name="Google Shape;522;p46"/>
          <p:cNvSpPr/>
          <p:nvPr/>
        </p:nvSpPr>
        <p:spPr>
          <a:xfrm flipH="1">
            <a:off x="5224309" y="2655674"/>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23" name="Google Shape;523;p46"/>
          <p:cNvPicPr preferRelativeResize="0"/>
          <p:nvPr/>
        </p:nvPicPr>
        <p:blipFill rotWithShape="1">
          <a:blip r:embed="rId5">
            <a:alphaModFix/>
          </a:blip>
          <a:srcRect t="8877"/>
          <a:stretch/>
        </p:blipFill>
        <p:spPr>
          <a:xfrm>
            <a:off x="1064921" y="3175524"/>
            <a:ext cx="2085975" cy="590200"/>
          </a:xfrm>
          <a:prstGeom prst="rect">
            <a:avLst/>
          </a:prstGeom>
          <a:noFill/>
          <a:ln>
            <a:noFill/>
          </a:ln>
        </p:spPr>
      </p:pic>
      <p:pic>
        <p:nvPicPr>
          <p:cNvPr id="524" name="Google Shape;524;p46"/>
          <p:cNvPicPr preferRelativeResize="0"/>
          <p:nvPr/>
        </p:nvPicPr>
        <p:blipFill rotWithShape="1">
          <a:blip r:embed="rId6">
            <a:alphaModFix/>
          </a:blip>
          <a:srcRect/>
          <a:stretch/>
        </p:blipFill>
        <p:spPr>
          <a:xfrm>
            <a:off x="988254" y="4126390"/>
            <a:ext cx="2990850" cy="533400"/>
          </a:xfrm>
          <a:prstGeom prst="rect">
            <a:avLst/>
          </a:prstGeom>
          <a:noFill/>
          <a:ln>
            <a:noFill/>
          </a:ln>
        </p:spPr>
      </p:pic>
      <p:sp>
        <p:nvSpPr>
          <p:cNvPr id="525" name="Google Shape;525;p46"/>
          <p:cNvSpPr/>
          <p:nvPr/>
        </p:nvSpPr>
        <p:spPr>
          <a:xfrm flipH="1">
            <a:off x="4220308" y="4393090"/>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9"/>
        <p:cNvGrpSpPr/>
        <p:nvPr/>
      </p:nvGrpSpPr>
      <p:grpSpPr>
        <a:xfrm>
          <a:off x="0" y="0"/>
          <a:ext cx="0" cy="0"/>
          <a:chOff x="0" y="0"/>
          <a:chExt cx="0" cy="0"/>
        </a:xfrm>
      </p:grpSpPr>
      <p:sp>
        <p:nvSpPr>
          <p:cNvPr id="530" name="Google Shape;530;p4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1" name="Google Shape;531;p47"/>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3900"/>
              <a:buFont typeface="Arial"/>
              <a:buNone/>
            </a:pPr>
            <a:r>
              <a:rPr lang="en-AU" sz="3900" b="1"/>
              <a:t>Red Team Conclusion </a:t>
            </a:r>
            <a:br>
              <a:rPr lang="en-AU" sz="3900"/>
            </a:br>
            <a:r>
              <a:rPr lang="en-AU" sz="3900"/>
              <a:t>Target 1</a:t>
            </a:r>
            <a:endParaRPr/>
          </a:p>
        </p:txBody>
      </p:sp>
      <p:pic>
        <p:nvPicPr>
          <p:cNvPr id="532" name="Google Shape;532;p47"/>
          <p:cNvPicPr preferRelativeResize="0"/>
          <p:nvPr/>
        </p:nvPicPr>
        <p:blipFill rotWithShape="1">
          <a:blip r:embed="rId4">
            <a:alphaModFix/>
          </a:blip>
          <a:srcRect/>
          <a:stretch/>
        </p:blipFill>
        <p:spPr>
          <a:xfrm>
            <a:off x="914400" y="1998132"/>
            <a:ext cx="4333632" cy="3521077"/>
          </a:xfrm>
          <a:prstGeom prst="rect">
            <a:avLst/>
          </a:prstGeom>
          <a:noFill/>
          <a:ln>
            <a:noFill/>
          </a:ln>
        </p:spPr>
      </p:pic>
      <p:pic>
        <p:nvPicPr>
          <p:cNvPr id="533" name="Google Shape;533;p47" descr="Icon&#10;&#10;Description automatically generated"/>
          <p:cNvPicPr preferRelativeResize="0"/>
          <p:nvPr/>
        </p:nvPicPr>
        <p:blipFill rotWithShape="1">
          <a:blip r:embed="rId5">
            <a:alphaModFix/>
          </a:blip>
          <a:srcRect t="5092" r="3" b="4868"/>
          <a:stretch/>
        </p:blipFill>
        <p:spPr>
          <a:xfrm>
            <a:off x="1046760" y="2129667"/>
            <a:ext cx="4065464" cy="3258006"/>
          </a:xfrm>
          <a:prstGeom prst="rect">
            <a:avLst/>
          </a:prstGeom>
          <a:noFill/>
          <a:ln>
            <a:noFill/>
          </a:ln>
        </p:spPr>
      </p:pic>
      <p:sp>
        <p:nvSpPr>
          <p:cNvPr id="534" name="Google Shape;534;p47"/>
          <p:cNvSpPr txBox="1">
            <a:spLocks noGrp="1"/>
          </p:cNvSpPr>
          <p:nvPr>
            <p:ph type="body" idx="1"/>
          </p:nvPr>
        </p:nvSpPr>
        <p:spPr>
          <a:xfrm>
            <a:off x="5722862" y="2129667"/>
            <a:ext cx="5546272" cy="3661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lnSpc>
                <a:spcPct val="90000"/>
              </a:lnSpc>
              <a:spcBef>
                <a:spcPts val="0"/>
              </a:spcBef>
              <a:spcAft>
                <a:spcPts val="0"/>
              </a:spcAft>
              <a:buSzPts val="1127"/>
              <a:buChar char="◈"/>
            </a:pPr>
            <a:r>
              <a:rPr lang="en-AU" sz="1610"/>
              <a:t>We successfully gain access to our target via different brute forcing methods. </a:t>
            </a:r>
            <a:endParaRPr/>
          </a:p>
          <a:p>
            <a:pPr marL="342900" lvl="0" indent="-306000" algn="l" rtl="0">
              <a:lnSpc>
                <a:spcPct val="90000"/>
              </a:lnSpc>
              <a:spcBef>
                <a:spcPts val="922"/>
              </a:spcBef>
              <a:spcAft>
                <a:spcPts val="0"/>
              </a:spcAft>
              <a:buSzPts val="1127"/>
              <a:buChar char="◈"/>
            </a:pPr>
            <a:r>
              <a:rPr lang="en-AU" sz="1610"/>
              <a:t>SSH provided an entry point and our vuln WordPress config file provided easy access to MySQL Database where we gain user Steven password hash. </a:t>
            </a:r>
            <a:endParaRPr/>
          </a:p>
          <a:p>
            <a:pPr marL="342900" lvl="0" indent="-306000" algn="l" rtl="0">
              <a:lnSpc>
                <a:spcPct val="90000"/>
              </a:lnSpc>
              <a:spcBef>
                <a:spcPts val="922"/>
              </a:spcBef>
              <a:spcAft>
                <a:spcPts val="0"/>
              </a:spcAft>
              <a:buSzPts val="1127"/>
              <a:buChar char="◈"/>
            </a:pPr>
            <a:r>
              <a:rPr lang="en-AU" sz="1610"/>
              <a:t> Again, SSH is an entry point where we discover user Steven sudo privileges allow running python without a password. </a:t>
            </a:r>
            <a:endParaRPr/>
          </a:p>
          <a:p>
            <a:pPr marL="342900" lvl="0" indent="-306000" algn="l" rtl="0">
              <a:lnSpc>
                <a:spcPct val="90000"/>
              </a:lnSpc>
              <a:spcBef>
                <a:spcPts val="922"/>
              </a:spcBef>
              <a:spcAft>
                <a:spcPts val="0"/>
              </a:spcAft>
              <a:buSzPts val="1127"/>
              <a:buChar char="◈"/>
            </a:pPr>
            <a:r>
              <a:rPr lang="en-AU" sz="1610"/>
              <a:t>We use Python to spawn a pty shell, and successfully su to root and gain ROOT ACCESS</a:t>
            </a:r>
            <a:endParaRPr/>
          </a:p>
          <a:p>
            <a:pPr marL="342900" lvl="0" indent="-306000" algn="l" rtl="0">
              <a:lnSpc>
                <a:spcPct val="90000"/>
              </a:lnSpc>
              <a:spcBef>
                <a:spcPts val="922"/>
              </a:spcBef>
              <a:spcAft>
                <a:spcPts val="0"/>
              </a:spcAft>
              <a:buSzPts val="1127"/>
              <a:buChar char="◈"/>
            </a:pPr>
            <a:r>
              <a:rPr lang="en-AU" sz="1610"/>
              <a:t>Along the way we found all four flags complete the mission!</a:t>
            </a:r>
            <a:endParaRPr/>
          </a:p>
          <a:p>
            <a:pPr marL="450000" lvl="1" indent="0" algn="l" rtl="0">
              <a:lnSpc>
                <a:spcPct val="80000"/>
              </a:lnSpc>
              <a:spcBef>
                <a:spcPts val="894"/>
              </a:spcBef>
              <a:spcAft>
                <a:spcPts val="0"/>
              </a:spcAft>
              <a:buSzPts val="1029"/>
              <a:buNone/>
            </a:pPr>
            <a:endParaRPr sz="1470"/>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8" descr="Bullseye"/>
          <p:cNvSpPr/>
          <p:nvPr/>
        </p:nvSpPr>
        <p:spPr>
          <a:xfrm>
            <a:off x="0" y="0"/>
            <a:ext cx="1239088" cy="119438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541" name="Google Shape;541;p48"/>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036"/>
              <a:buNone/>
            </a:pPr>
            <a:r>
              <a:rPr lang="en-AU" sz="1480" b="1"/>
              <a:t>We head to our target IP 192.168.1.115 as we already know our target is running a HTTP Apache Server with a WordPress Site </a:t>
            </a:r>
            <a:endParaRPr/>
          </a:p>
          <a:p>
            <a:pPr marL="0" lvl="0" indent="0" algn="l" rtl="0">
              <a:lnSpc>
                <a:spcPct val="100000"/>
              </a:lnSpc>
              <a:spcBef>
                <a:spcPts val="896"/>
              </a:spcBef>
              <a:spcAft>
                <a:spcPts val="0"/>
              </a:spcAft>
              <a:buSzPts val="1036"/>
              <a:buNone/>
            </a:pPr>
            <a:r>
              <a:rPr lang="en-AU" sz="1480" b="1"/>
              <a:t>	We navigate through the pages and source code – nothing stands out here</a:t>
            </a:r>
            <a:endParaRPr/>
          </a:p>
          <a:p>
            <a:pPr marL="0" lvl="0" indent="0" algn="l" rtl="0">
              <a:lnSpc>
                <a:spcPct val="100000"/>
              </a:lnSpc>
              <a:spcBef>
                <a:spcPts val="896"/>
              </a:spcBef>
              <a:spcAft>
                <a:spcPts val="0"/>
              </a:spcAft>
              <a:buSzPts val="1036"/>
              <a:buNone/>
            </a:pPr>
            <a:endParaRPr sz="1480" b="1"/>
          </a:p>
          <a:p>
            <a:pPr marL="0" lvl="0" indent="0" algn="l" rtl="0">
              <a:lnSpc>
                <a:spcPct val="100000"/>
              </a:lnSpc>
              <a:spcBef>
                <a:spcPts val="896"/>
              </a:spcBef>
              <a:spcAft>
                <a:spcPts val="0"/>
              </a:spcAft>
              <a:buSzPts val="1036"/>
              <a:buNone/>
            </a:pPr>
            <a:r>
              <a:rPr lang="en-AU" sz="1480" b="1"/>
              <a:t>	</a:t>
            </a:r>
            <a:endParaRPr sz="1480"/>
          </a:p>
        </p:txBody>
      </p:sp>
      <p:pic>
        <p:nvPicPr>
          <p:cNvPr id="542" name="Google Shape;542;p48"/>
          <p:cNvPicPr preferRelativeResize="0"/>
          <p:nvPr/>
        </p:nvPicPr>
        <p:blipFill rotWithShape="1">
          <a:blip r:embed="rId4">
            <a:alphaModFix/>
          </a:blip>
          <a:srcRect/>
          <a:stretch/>
        </p:blipFill>
        <p:spPr>
          <a:xfrm>
            <a:off x="3363981" y="2450406"/>
            <a:ext cx="4980589" cy="4177506"/>
          </a:xfrm>
          <a:prstGeom prst="rect">
            <a:avLst/>
          </a:prstGeom>
          <a:noFill/>
          <a:ln>
            <a:noFill/>
          </a:ln>
        </p:spPr>
      </p:pic>
      <p:sp>
        <p:nvSpPr>
          <p:cNvPr id="543" name="Google Shape;543;p48"/>
          <p:cNvSpPr/>
          <p:nvPr/>
        </p:nvSpPr>
        <p:spPr>
          <a:xfrm flipH="1">
            <a:off x="5994847" y="2531440"/>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5"/>
          <p:cNvSpPr txBox="1">
            <a:spLocks noGrp="1"/>
          </p:cNvSpPr>
          <p:nvPr>
            <p:ph type="title"/>
          </p:nvPr>
        </p:nvSpPr>
        <p:spPr>
          <a:xfrm>
            <a:off x="1066210" y="27219"/>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Network Topology Targets 1 &amp; 2</a:t>
            </a:r>
            <a:endParaRPr/>
          </a:p>
        </p:txBody>
      </p:sp>
      <p:pic>
        <p:nvPicPr>
          <p:cNvPr id="167" name="Google Shape;167;p5" descr="Database with solid fill"/>
          <p:cNvPicPr preferRelativeResize="0"/>
          <p:nvPr/>
        </p:nvPicPr>
        <p:blipFill rotWithShape="1">
          <a:blip r:embed="rId3">
            <a:alphaModFix/>
          </a:blip>
          <a:srcRect/>
          <a:stretch/>
        </p:blipFill>
        <p:spPr>
          <a:xfrm>
            <a:off x="5539056" y="2689426"/>
            <a:ext cx="914400" cy="914400"/>
          </a:xfrm>
          <a:prstGeom prst="rect">
            <a:avLst/>
          </a:prstGeom>
          <a:noFill/>
          <a:ln>
            <a:noFill/>
          </a:ln>
        </p:spPr>
      </p:pic>
      <p:pic>
        <p:nvPicPr>
          <p:cNvPr id="168" name="Google Shape;168;p5"/>
          <p:cNvPicPr preferRelativeResize="0"/>
          <p:nvPr/>
        </p:nvPicPr>
        <p:blipFill rotWithShape="1">
          <a:blip r:embed="rId4">
            <a:alphaModFix/>
          </a:blip>
          <a:srcRect/>
          <a:stretch/>
        </p:blipFill>
        <p:spPr>
          <a:xfrm>
            <a:off x="8706343" y="4400817"/>
            <a:ext cx="914479" cy="914479"/>
          </a:xfrm>
          <a:prstGeom prst="rect">
            <a:avLst/>
          </a:prstGeom>
          <a:noFill/>
          <a:ln>
            <a:noFill/>
          </a:ln>
        </p:spPr>
      </p:pic>
      <p:pic>
        <p:nvPicPr>
          <p:cNvPr id="169" name="Google Shape;169;p5"/>
          <p:cNvPicPr preferRelativeResize="0"/>
          <p:nvPr/>
        </p:nvPicPr>
        <p:blipFill rotWithShape="1">
          <a:blip r:embed="rId4">
            <a:alphaModFix/>
          </a:blip>
          <a:srcRect/>
          <a:stretch/>
        </p:blipFill>
        <p:spPr>
          <a:xfrm>
            <a:off x="8692217" y="2669021"/>
            <a:ext cx="914479" cy="914479"/>
          </a:xfrm>
          <a:prstGeom prst="rect">
            <a:avLst/>
          </a:prstGeom>
          <a:noFill/>
          <a:ln>
            <a:noFill/>
          </a:ln>
        </p:spPr>
      </p:pic>
      <p:pic>
        <p:nvPicPr>
          <p:cNvPr id="170" name="Google Shape;170;p5" descr="Monitor outline"/>
          <p:cNvPicPr preferRelativeResize="0"/>
          <p:nvPr/>
        </p:nvPicPr>
        <p:blipFill rotWithShape="1">
          <a:blip r:embed="rId5">
            <a:alphaModFix/>
          </a:blip>
          <a:srcRect/>
          <a:stretch/>
        </p:blipFill>
        <p:spPr>
          <a:xfrm>
            <a:off x="8670579" y="5205721"/>
            <a:ext cx="914400" cy="914400"/>
          </a:xfrm>
          <a:prstGeom prst="rect">
            <a:avLst/>
          </a:prstGeom>
          <a:noFill/>
          <a:ln>
            <a:noFill/>
          </a:ln>
        </p:spPr>
      </p:pic>
      <p:pic>
        <p:nvPicPr>
          <p:cNvPr id="171" name="Google Shape;171;p5"/>
          <p:cNvPicPr preferRelativeResize="0"/>
          <p:nvPr/>
        </p:nvPicPr>
        <p:blipFill rotWithShape="1">
          <a:blip r:embed="rId6">
            <a:alphaModFix/>
          </a:blip>
          <a:srcRect/>
          <a:stretch/>
        </p:blipFill>
        <p:spPr>
          <a:xfrm>
            <a:off x="4610750" y="5134541"/>
            <a:ext cx="914479" cy="914479"/>
          </a:xfrm>
          <a:prstGeom prst="rect">
            <a:avLst/>
          </a:prstGeom>
          <a:noFill/>
          <a:ln>
            <a:noFill/>
          </a:ln>
        </p:spPr>
      </p:pic>
      <p:pic>
        <p:nvPicPr>
          <p:cNvPr id="172" name="Google Shape;172;p5" descr="Network with solid fill"/>
          <p:cNvPicPr preferRelativeResize="0">
            <a:picLocks noGrp="1"/>
          </p:cNvPicPr>
          <p:nvPr>
            <p:ph type="body" idx="1"/>
          </p:nvPr>
        </p:nvPicPr>
        <p:blipFill rotWithShape="1">
          <a:blip r:embed="rId7">
            <a:alphaModFix/>
          </a:blip>
          <a:srcRect/>
          <a:stretch/>
        </p:blipFill>
        <p:spPr>
          <a:xfrm>
            <a:off x="7201626" y="2175112"/>
            <a:ext cx="641558" cy="641558"/>
          </a:xfrm>
          <a:prstGeom prst="rect">
            <a:avLst/>
          </a:prstGeom>
          <a:noFill/>
          <a:ln>
            <a:noFill/>
          </a:ln>
          <a:effectLst>
            <a:outerShdw blurRad="25400">
              <a:srgbClr val="000000">
                <a:alpha val="45882"/>
              </a:srgbClr>
            </a:outerShdw>
          </a:effectLst>
        </p:spPr>
      </p:pic>
      <p:pic>
        <p:nvPicPr>
          <p:cNvPr id="173" name="Google Shape;173;p5" descr="Blockchain outline"/>
          <p:cNvPicPr preferRelativeResize="0"/>
          <p:nvPr/>
        </p:nvPicPr>
        <p:blipFill rotWithShape="1">
          <a:blip r:embed="rId8">
            <a:alphaModFix/>
          </a:blip>
          <a:srcRect/>
          <a:stretch/>
        </p:blipFill>
        <p:spPr>
          <a:xfrm>
            <a:off x="5153311" y="2912293"/>
            <a:ext cx="552933" cy="552933"/>
          </a:xfrm>
          <a:prstGeom prst="rect">
            <a:avLst/>
          </a:prstGeom>
          <a:noFill/>
          <a:ln>
            <a:noFill/>
          </a:ln>
        </p:spPr>
      </p:pic>
      <p:sp>
        <p:nvSpPr>
          <p:cNvPr id="174" name="Google Shape;174;p5"/>
          <p:cNvSpPr/>
          <p:nvPr/>
        </p:nvSpPr>
        <p:spPr>
          <a:xfrm>
            <a:off x="2060681" y="2145494"/>
            <a:ext cx="8219557" cy="4510645"/>
          </a:xfrm>
          <a:prstGeom prst="rect">
            <a:avLst/>
          </a:prstGeom>
          <a:noFill/>
          <a:ln w="28575" cap="flat" cmpd="sng">
            <a:solidFill>
              <a:srgbClr val="256C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75" name="Google Shape;175;p5" descr="Cloud outline"/>
          <p:cNvPicPr preferRelativeResize="0"/>
          <p:nvPr/>
        </p:nvPicPr>
        <p:blipFill rotWithShape="1">
          <a:blip r:embed="rId9">
            <a:alphaModFix/>
          </a:blip>
          <a:srcRect/>
          <a:stretch/>
        </p:blipFill>
        <p:spPr>
          <a:xfrm>
            <a:off x="2039011" y="674065"/>
            <a:ext cx="1702012" cy="1702012"/>
          </a:xfrm>
          <a:prstGeom prst="rect">
            <a:avLst/>
          </a:prstGeom>
          <a:noFill/>
          <a:ln>
            <a:noFill/>
          </a:ln>
        </p:spPr>
      </p:pic>
      <p:sp>
        <p:nvSpPr>
          <p:cNvPr id="176" name="Google Shape;176;p5"/>
          <p:cNvSpPr txBox="1"/>
          <p:nvPr/>
        </p:nvSpPr>
        <p:spPr>
          <a:xfrm>
            <a:off x="6884704" y="2745148"/>
            <a:ext cx="138984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200">
                <a:solidFill>
                  <a:schemeClr val="lt1"/>
                </a:solidFill>
                <a:latin typeface="Arial"/>
                <a:ea typeface="Arial"/>
                <a:cs typeface="Arial"/>
                <a:sym typeface="Arial"/>
              </a:rPr>
              <a:t>Network Watcher</a:t>
            </a:r>
            <a:endParaRPr/>
          </a:p>
        </p:txBody>
      </p:sp>
      <p:sp>
        <p:nvSpPr>
          <p:cNvPr id="177" name="Google Shape;177;p5"/>
          <p:cNvSpPr txBox="1"/>
          <p:nvPr/>
        </p:nvSpPr>
        <p:spPr>
          <a:xfrm>
            <a:off x="1725696" y="1378402"/>
            <a:ext cx="221928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200">
                <a:solidFill>
                  <a:schemeClr val="lt1"/>
                </a:solidFill>
                <a:latin typeface="Arial"/>
                <a:ea typeface="Arial"/>
                <a:cs typeface="Arial"/>
                <a:sym typeface="Arial"/>
              </a:rPr>
              <a:t>Gateway </a:t>
            </a:r>
            <a:endParaRPr/>
          </a:p>
          <a:p>
            <a:pPr marL="0" marR="0" lvl="0" indent="0" algn="ctr" rtl="0">
              <a:spcBef>
                <a:spcPts val="0"/>
              </a:spcBef>
              <a:spcAft>
                <a:spcPts val="0"/>
              </a:spcAft>
              <a:buNone/>
            </a:pPr>
            <a:r>
              <a:rPr lang="en-AU" sz="1200">
                <a:solidFill>
                  <a:schemeClr val="lt1"/>
                </a:solidFill>
                <a:latin typeface="Arial"/>
                <a:ea typeface="Arial"/>
                <a:cs typeface="Arial"/>
                <a:sym typeface="Arial"/>
              </a:rPr>
              <a:t>IP 192.168.1. 1</a:t>
            </a:r>
            <a:endParaRPr/>
          </a:p>
        </p:txBody>
      </p:sp>
      <p:sp>
        <p:nvSpPr>
          <p:cNvPr id="178" name="Google Shape;178;p5"/>
          <p:cNvSpPr txBox="1"/>
          <p:nvPr/>
        </p:nvSpPr>
        <p:spPr>
          <a:xfrm>
            <a:off x="4886612" y="3523523"/>
            <a:ext cx="221928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200">
                <a:solidFill>
                  <a:schemeClr val="lt1"/>
                </a:solidFill>
                <a:latin typeface="Arial"/>
                <a:ea typeface="Arial"/>
                <a:cs typeface="Arial"/>
                <a:sym typeface="Arial"/>
              </a:rPr>
              <a:t>ELK Server </a:t>
            </a:r>
            <a:endParaRPr/>
          </a:p>
          <a:p>
            <a:pPr marL="0" marR="0" lvl="0" indent="0" algn="ctr" rtl="0">
              <a:spcBef>
                <a:spcPts val="0"/>
              </a:spcBef>
              <a:spcAft>
                <a:spcPts val="0"/>
              </a:spcAft>
              <a:buNone/>
            </a:pPr>
            <a:r>
              <a:rPr lang="en-AU" sz="1200">
                <a:solidFill>
                  <a:schemeClr val="lt1"/>
                </a:solidFill>
                <a:latin typeface="Arial"/>
                <a:ea typeface="Arial"/>
                <a:cs typeface="Arial"/>
                <a:sym typeface="Arial"/>
              </a:rPr>
              <a:t>IP 192.168.1.100 </a:t>
            </a:r>
            <a:endParaRPr/>
          </a:p>
        </p:txBody>
      </p:sp>
      <p:sp>
        <p:nvSpPr>
          <p:cNvPr id="179" name="Google Shape;179;p5"/>
          <p:cNvSpPr txBox="1"/>
          <p:nvPr/>
        </p:nvSpPr>
        <p:spPr>
          <a:xfrm>
            <a:off x="8030866" y="3501149"/>
            <a:ext cx="221928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200">
                <a:solidFill>
                  <a:schemeClr val="lt1"/>
                </a:solidFill>
                <a:latin typeface="Arial"/>
                <a:ea typeface="Arial"/>
                <a:cs typeface="Arial"/>
                <a:sym typeface="Arial"/>
              </a:rPr>
              <a:t>Capstone </a:t>
            </a:r>
            <a:endParaRPr/>
          </a:p>
          <a:p>
            <a:pPr marL="0" marR="0" lvl="0" indent="0" algn="ctr" rtl="0">
              <a:spcBef>
                <a:spcPts val="0"/>
              </a:spcBef>
              <a:spcAft>
                <a:spcPts val="0"/>
              </a:spcAft>
              <a:buNone/>
            </a:pPr>
            <a:r>
              <a:rPr lang="en-AU" sz="1200">
                <a:solidFill>
                  <a:schemeClr val="lt1"/>
                </a:solidFill>
                <a:latin typeface="Arial"/>
                <a:ea typeface="Arial"/>
                <a:cs typeface="Arial"/>
                <a:sym typeface="Arial"/>
              </a:rPr>
              <a:t>IP 192.168.1.105</a:t>
            </a:r>
            <a:endParaRPr/>
          </a:p>
        </p:txBody>
      </p:sp>
      <p:sp>
        <p:nvSpPr>
          <p:cNvPr id="180" name="Google Shape;180;p5"/>
          <p:cNvSpPr txBox="1"/>
          <p:nvPr/>
        </p:nvSpPr>
        <p:spPr>
          <a:xfrm>
            <a:off x="5240294" y="1459453"/>
            <a:ext cx="221928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200">
                <a:solidFill>
                  <a:schemeClr val="lt1"/>
                </a:solidFill>
                <a:latin typeface="Arial"/>
                <a:ea typeface="Arial"/>
                <a:cs typeface="Arial"/>
                <a:sym typeface="Arial"/>
              </a:rPr>
              <a:t>Microsoft Azure Environment</a:t>
            </a:r>
            <a:endParaRPr/>
          </a:p>
          <a:p>
            <a:pPr marL="0" marR="0" lvl="0" indent="0" algn="ctr" rtl="0">
              <a:spcBef>
                <a:spcPts val="0"/>
              </a:spcBef>
              <a:spcAft>
                <a:spcPts val="0"/>
              </a:spcAft>
              <a:buNone/>
            </a:pPr>
            <a:r>
              <a:rPr lang="en-AU" sz="1200">
                <a:solidFill>
                  <a:schemeClr val="lt1"/>
                </a:solidFill>
                <a:latin typeface="Arial"/>
                <a:ea typeface="Arial"/>
                <a:cs typeface="Arial"/>
                <a:sym typeface="Arial"/>
              </a:rPr>
              <a:t>Subnet 192.168.1.0/24</a:t>
            </a:r>
            <a:endParaRPr/>
          </a:p>
          <a:p>
            <a:pPr marL="0" marR="0" lvl="0" indent="0" algn="ctr" rtl="0">
              <a:spcBef>
                <a:spcPts val="0"/>
              </a:spcBef>
              <a:spcAft>
                <a:spcPts val="0"/>
              </a:spcAft>
              <a:buNone/>
            </a:pPr>
            <a:r>
              <a:rPr lang="en-AU" sz="1200">
                <a:solidFill>
                  <a:schemeClr val="lt1"/>
                </a:solidFill>
                <a:latin typeface="Arial"/>
                <a:ea typeface="Arial"/>
                <a:cs typeface="Arial"/>
                <a:sym typeface="Arial"/>
              </a:rPr>
              <a:t>Subnet Mask 255.255.255.0</a:t>
            </a:r>
            <a:endParaRPr/>
          </a:p>
        </p:txBody>
      </p:sp>
      <p:sp>
        <p:nvSpPr>
          <p:cNvPr id="181" name="Google Shape;181;p5"/>
          <p:cNvSpPr txBox="1"/>
          <p:nvPr/>
        </p:nvSpPr>
        <p:spPr>
          <a:xfrm>
            <a:off x="3993924" y="6072239"/>
            <a:ext cx="221928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200">
                <a:solidFill>
                  <a:schemeClr val="lt1"/>
                </a:solidFill>
                <a:latin typeface="Arial"/>
                <a:ea typeface="Arial"/>
                <a:cs typeface="Arial"/>
                <a:sym typeface="Arial"/>
              </a:rPr>
              <a:t>Target 1 </a:t>
            </a:r>
            <a:endParaRPr/>
          </a:p>
          <a:p>
            <a:pPr marL="0" marR="0" lvl="0" indent="0" algn="ctr" rtl="0">
              <a:spcBef>
                <a:spcPts val="0"/>
              </a:spcBef>
              <a:spcAft>
                <a:spcPts val="0"/>
              </a:spcAft>
              <a:buNone/>
            </a:pPr>
            <a:r>
              <a:rPr lang="en-AU" sz="1200">
                <a:solidFill>
                  <a:schemeClr val="lt1"/>
                </a:solidFill>
                <a:latin typeface="Arial"/>
                <a:ea typeface="Arial"/>
                <a:cs typeface="Arial"/>
                <a:sym typeface="Arial"/>
              </a:rPr>
              <a:t>IP 192.168.1. 100</a:t>
            </a:r>
            <a:endParaRPr/>
          </a:p>
        </p:txBody>
      </p:sp>
      <p:sp>
        <p:nvSpPr>
          <p:cNvPr id="182" name="Google Shape;182;p5"/>
          <p:cNvSpPr txBox="1"/>
          <p:nvPr/>
        </p:nvSpPr>
        <p:spPr>
          <a:xfrm>
            <a:off x="8053940" y="6025993"/>
            <a:ext cx="221928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200">
                <a:solidFill>
                  <a:schemeClr val="lt1"/>
                </a:solidFill>
                <a:latin typeface="Arial"/>
                <a:ea typeface="Arial"/>
                <a:cs typeface="Arial"/>
                <a:sym typeface="Arial"/>
              </a:rPr>
              <a:t>Target 2 </a:t>
            </a:r>
            <a:endParaRPr/>
          </a:p>
          <a:p>
            <a:pPr marL="0" marR="0" lvl="0" indent="0" algn="ctr" rtl="0">
              <a:spcBef>
                <a:spcPts val="0"/>
              </a:spcBef>
              <a:spcAft>
                <a:spcPts val="0"/>
              </a:spcAft>
              <a:buNone/>
            </a:pPr>
            <a:r>
              <a:rPr lang="en-AU" sz="1200">
                <a:solidFill>
                  <a:schemeClr val="lt1"/>
                </a:solidFill>
                <a:latin typeface="Arial"/>
                <a:ea typeface="Arial"/>
                <a:cs typeface="Arial"/>
                <a:sym typeface="Arial"/>
              </a:rPr>
              <a:t>IP 192.168.1. 115</a:t>
            </a:r>
            <a:endParaRPr/>
          </a:p>
        </p:txBody>
      </p:sp>
      <p:pic>
        <p:nvPicPr>
          <p:cNvPr id="183" name="Google Shape;183;p5" descr="Computer with solid fill"/>
          <p:cNvPicPr preferRelativeResize="0"/>
          <p:nvPr/>
        </p:nvPicPr>
        <p:blipFill rotWithShape="1">
          <a:blip r:embed="rId10">
            <a:alphaModFix/>
          </a:blip>
          <a:srcRect/>
          <a:stretch/>
        </p:blipFill>
        <p:spPr>
          <a:xfrm>
            <a:off x="2735859" y="4268887"/>
            <a:ext cx="1234515" cy="1234515"/>
          </a:xfrm>
          <a:prstGeom prst="rect">
            <a:avLst/>
          </a:prstGeom>
          <a:noFill/>
          <a:ln>
            <a:noFill/>
          </a:ln>
        </p:spPr>
      </p:pic>
      <p:sp>
        <p:nvSpPr>
          <p:cNvPr id="184" name="Google Shape;184;p5"/>
          <p:cNvSpPr txBox="1"/>
          <p:nvPr/>
        </p:nvSpPr>
        <p:spPr>
          <a:xfrm>
            <a:off x="2558870" y="5351532"/>
            <a:ext cx="147556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200">
                <a:solidFill>
                  <a:schemeClr val="lt1"/>
                </a:solidFill>
                <a:latin typeface="Arial"/>
                <a:ea typeface="Arial"/>
                <a:cs typeface="Arial"/>
                <a:sym typeface="Arial"/>
              </a:rPr>
              <a:t>Attack Machine</a:t>
            </a:r>
            <a:endParaRPr/>
          </a:p>
          <a:p>
            <a:pPr marL="0" marR="0" lvl="0" indent="0" algn="l" rtl="0">
              <a:spcBef>
                <a:spcPts val="0"/>
              </a:spcBef>
              <a:spcAft>
                <a:spcPts val="0"/>
              </a:spcAft>
              <a:buNone/>
            </a:pPr>
            <a:r>
              <a:rPr lang="en-AU" sz="1200">
                <a:solidFill>
                  <a:schemeClr val="lt1"/>
                </a:solidFill>
                <a:latin typeface="Arial"/>
                <a:ea typeface="Arial"/>
                <a:cs typeface="Arial"/>
                <a:sym typeface="Arial"/>
              </a:rPr>
              <a:t> IP 192.168.1.90 </a:t>
            </a:r>
            <a:endParaRPr/>
          </a:p>
        </p:txBody>
      </p:sp>
      <p:sp>
        <p:nvSpPr>
          <p:cNvPr id="185" name="Google Shape;185;p5"/>
          <p:cNvSpPr txBox="1"/>
          <p:nvPr/>
        </p:nvSpPr>
        <p:spPr>
          <a:xfrm>
            <a:off x="9011447" y="2242720"/>
            <a:ext cx="2586023" cy="4316197"/>
          </a:xfrm>
          <a:prstGeom prst="rect">
            <a:avLst/>
          </a:prstGeom>
          <a:noFill/>
          <a:ln>
            <a:noFill/>
          </a:ln>
        </p:spPr>
        <p:txBody>
          <a:bodyPr spcFirstLastPara="1" wrap="square" lIns="91425" tIns="45700" rIns="91425" bIns="45700" anchor="t" anchorCtr="0">
            <a:noAutofit/>
          </a:bodyPr>
          <a:lstStyle/>
          <a:p>
            <a:pPr marL="450000" marR="0" lvl="1" indent="0" algn="l" rtl="0">
              <a:spcBef>
                <a:spcPts val="0"/>
              </a:spcBef>
              <a:spcAft>
                <a:spcPts val="0"/>
              </a:spcAft>
              <a:buClr>
                <a:srgbClr val="CEDBE6"/>
              </a:buClr>
              <a:buSzPts val="700"/>
              <a:buFont typeface="Noto Sans Symbols"/>
              <a:buNone/>
            </a:pPr>
            <a:endParaRPr sz="1000" b="0" i="0" u="none" strike="noStrike" cap="none">
              <a:solidFill>
                <a:srgbClr val="CEDBE6"/>
              </a:solidFill>
              <a:latin typeface="Arial"/>
              <a:ea typeface="Arial"/>
              <a:cs typeface="Arial"/>
              <a:sym typeface="Arial"/>
            </a:endParaRPr>
          </a:p>
          <a:p>
            <a:pPr marL="342900" marR="0" lvl="0" indent="-203764" algn="l" rtl="0">
              <a:lnSpc>
                <a:spcPct val="110000"/>
              </a:lnSpc>
              <a:spcBef>
                <a:spcPts val="1060"/>
              </a:spcBef>
              <a:spcAft>
                <a:spcPts val="0"/>
              </a:spcAft>
              <a:buClr>
                <a:schemeClr val="lt2"/>
              </a:buClr>
              <a:buSzPts val="1610"/>
              <a:buFont typeface="Noto Sans Symbols"/>
              <a:buNone/>
            </a:pPr>
            <a:endParaRPr sz="2300">
              <a:solidFill>
                <a:schemeClr val="lt2"/>
              </a:solidFill>
              <a:latin typeface="Arial"/>
              <a:ea typeface="Arial"/>
              <a:cs typeface="Arial"/>
              <a:sym typeface="Arial"/>
            </a:endParaRPr>
          </a:p>
        </p:txBody>
      </p:sp>
      <p:cxnSp>
        <p:nvCxnSpPr>
          <p:cNvPr id="186" name="Google Shape;186;p5"/>
          <p:cNvCxnSpPr/>
          <p:nvPr/>
        </p:nvCxnSpPr>
        <p:spPr>
          <a:xfrm>
            <a:off x="3944983" y="4885475"/>
            <a:ext cx="4909307" cy="6215"/>
          </a:xfrm>
          <a:prstGeom prst="straightConnector1">
            <a:avLst/>
          </a:prstGeom>
          <a:noFill/>
          <a:ln w="9525" cap="rnd" cmpd="sng">
            <a:solidFill>
              <a:srgbClr val="318DB1"/>
            </a:solidFill>
            <a:prstDash val="solid"/>
            <a:round/>
            <a:headEnd type="none" w="sm" len="sm"/>
            <a:tailEnd type="triangle" w="med" len="med"/>
          </a:ln>
        </p:spPr>
      </p:cxnSp>
      <p:cxnSp>
        <p:nvCxnSpPr>
          <p:cNvPr id="187" name="Google Shape;187;p5"/>
          <p:cNvCxnSpPr/>
          <p:nvPr/>
        </p:nvCxnSpPr>
        <p:spPr>
          <a:xfrm rot="10800000" flipH="1">
            <a:off x="3960442" y="4696871"/>
            <a:ext cx="4893848" cy="497"/>
          </a:xfrm>
          <a:prstGeom prst="straightConnector1">
            <a:avLst/>
          </a:prstGeom>
          <a:noFill/>
          <a:ln w="9525" cap="rnd" cmpd="sng">
            <a:solidFill>
              <a:srgbClr val="318DB1"/>
            </a:solidFill>
            <a:prstDash val="solid"/>
            <a:round/>
            <a:headEnd type="none" w="sm" len="sm"/>
            <a:tailEnd type="triangle" w="med" len="med"/>
          </a:ln>
        </p:spPr>
      </p:cxnSp>
      <p:pic>
        <p:nvPicPr>
          <p:cNvPr id="188" name="Google Shape;188;p5"/>
          <p:cNvPicPr preferRelativeResize="0"/>
          <p:nvPr/>
        </p:nvPicPr>
        <p:blipFill rotWithShape="1">
          <a:blip r:embed="rId4">
            <a:alphaModFix/>
          </a:blip>
          <a:srcRect/>
          <a:stretch/>
        </p:blipFill>
        <p:spPr>
          <a:xfrm>
            <a:off x="4620897" y="4341185"/>
            <a:ext cx="914479" cy="914479"/>
          </a:xfrm>
          <a:prstGeom prst="rect">
            <a:avLst/>
          </a:prstGeom>
          <a:noFill/>
          <a:ln>
            <a:noFill/>
          </a:ln>
        </p:spPr>
      </p:pic>
      <p:sp>
        <p:nvSpPr>
          <p:cNvPr id="189" name="Google Shape;189;p5"/>
          <p:cNvSpPr txBox="1"/>
          <p:nvPr/>
        </p:nvSpPr>
        <p:spPr>
          <a:xfrm>
            <a:off x="5811278" y="4911121"/>
            <a:ext cx="608602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AU" sz="1200">
                <a:solidFill>
                  <a:srgbClr val="FFFFFF"/>
                </a:solidFill>
                <a:latin typeface="Arial"/>
                <a:ea typeface="Arial"/>
                <a:cs typeface="Arial"/>
                <a:sym typeface="Arial"/>
              </a:rPr>
              <a:t>	SHH </a:t>
            </a:r>
            <a:endParaRPr sz="1200" b="0" i="0" u="none" strike="noStrike" cap="none">
              <a:solidFill>
                <a:srgbClr val="FFFFFF"/>
              </a:solidFill>
              <a:latin typeface="Arial"/>
              <a:ea typeface="Arial"/>
              <a:cs typeface="Arial"/>
              <a:sym typeface="Arial"/>
            </a:endParaRPr>
          </a:p>
        </p:txBody>
      </p:sp>
      <p:sp>
        <p:nvSpPr>
          <p:cNvPr id="190" name="Google Shape;190;p5"/>
          <p:cNvSpPr txBox="1"/>
          <p:nvPr/>
        </p:nvSpPr>
        <p:spPr>
          <a:xfrm>
            <a:off x="5762105" y="4436380"/>
            <a:ext cx="6094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AU" sz="1200">
                <a:solidFill>
                  <a:srgbClr val="FFFFFF"/>
                </a:solidFill>
                <a:latin typeface="Arial"/>
                <a:ea typeface="Arial"/>
                <a:cs typeface="Arial"/>
                <a:sym typeface="Arial"/>
              </a:rPr>
              <a:t>	HTTP</a:t>
            </a:r>
            <a:endParaRPr sz="1200" b="0" i="0" u="none" strike="noStrike" cap="none">
              <a:solidFill>
                <a:srgbClr val="FFFFFF"/>
              </a:solidFill>
              <a:latin typeface="Arial"/>
              <a:ea typeface="Arial"/>
              <a:cs typeface="Arial"/>
              <a:sym typeface="Arial"/>
            </a:endParaRPr>
          </a:p>
        </p:txBody>
      </p:sp>
      <p:pic>
        <p:nvPicPr>
          <p:cNvPr id="191" name="Google Shape;191;p5"/>
          <p:cNvPicPr preferRelativeResize="0"/>
          <p:nvPr/>
        </p:nvPicPr>
        <p:blipFill rotWithShape="1">
          <a:blip r:embed="rId11">
            <a:alphaModFix/>
          </a:blip>
          <a:srcRect/>
          <a:stretch/>
        </p:blipFill>
        <p:spPr>
          <a:xfrm>
            <a:off x="3047736" y="1344637"/>
            <a:ext cx="6096528" cy="329213"/>
          </a:xfrm>
          <a:prstGeom prst="rect">
            <a:avLst/>
          </a:prstGeom>
          <a:noFill/>
          <a:ln>
            <a:noFill/>
          </a:ln>
        </p:spPr>
      </p:pic>
      <p:cxnSp>
        <p:nvCxnSpPr>
          <p:cNvPr id="192" name="Google Shape;192;p5"/>
          <p:cNvCxnSpPr/>
          <p:nvPr/>
        </p:nvCxnSpPr>
        <p:spPr>
          <a:xfrm flipH="1">
            <a:off x="6349938" y="3132605"/>
            <a:ext cx="2459381" cy="28042"/>
          </a:xfrm>
          <a:prstGeom prst="straightConnector1">
            <a:avLst/>
          </a:prstGeom>
          <a:noFill/>
          <a:ln w="9525" cap="rnd" cmpd="sng">
            <a:solidFill>
              <a:srgbClr val="318DB1"/>
            </a:solidFill>
            <a:prstDash val="solid"/>
            <a:round/>
            <a:headEnd type="triangle" w="med" len="med"/>
            <a:tailEnd type="triangle" w="med" len="med"/>
          </a:ln>
        </p:spPr>
      </p:cxnSp>
      <p:sp>
        <p:nvSpPr>
          <p:cNvPr id="193" name="Google Shape;193;p5"/>
          <p:cNvSpPr txBox="1"/>
          <p:nvPr/>
        </p:nvSpPr>
        <p:spPr>
          <a:xfrm>
            <a:off x="7266187" y="3131630"/>
            <a:ext cx="11209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200">
                <a:solidFill>
                  <a:schemeClr val="lt1"/>
                </a:solidFill>
                <a:latin typeface="Arial"/>
                <a:ea typeface="Arial"/>
                <a:cs typeface="Arial"/>
                <a:sym typeface="Arial"/>
              </a:rPr>
              <a:t>Logs</a:t>
            </a:r>
            <a:endParaRPr/>
          </a:p>
        </p:txBody>
      </p:sp>
      <p:cxnSp>
        <p:nvCxnSpPr>
          <p:cNvPr id="194" name="Google Shape;194;p5"/>
          <p:cNvCxnSpPr/>
          <p:nvPr/>
        </p:nvCxnSpPr>
        <p:spPr>
          <a:xfrm>
            <a:off x="3666720" y="1602336"/>
            <a:ext cx="1980000" cy="1251600"/>
          </a:xfrm>
          <a:prstGeom prst="bentConnector3">
            <a:avLst>
              <a:gd name="adj1" fmla="val 49996"/>
            </a:avLst>
          </a:prstGeom>
          <a:noFill/>
          <a:ln w="9525" cap="rnd" cmpd="sng">
            <a:solidFill>
              <a:srgbClr val="318DB1"/>
            </a:solidFill>
            <a:prstDash val="solid"/>
            <a:round/>
            <a:headEnd type="none" w="sm" len="sm"/>
            <a:tailEnd type="triangle" w="med" len="med"/>
          </a:ln>
        </p:spPr>
      </p:cxnSp>
      <p:cxnSp>
        <p:nvCxnSpPr>
          <p:cNvPr id="195" name="Google Shape;195;p5"/>
          <p:cNvCxnSpPr/>
          <p:nvPr/>
        </p:nvCxnSpPr>
        <p:spPr>
          <a:xfrm>
            <a:off x="3944983" y="4886144"/>
            <a:ext cx="4909307" cy="6215"/>
          </a:xfrm>
          <a:prstGeom prst="straightConnector1">
            <a:avLst/>
          </a:prstGeom>
          <a:noFill/>
          <a:ln w="9525" cap="rnd" cmpd="sng">
            <a:solidFill>
              <a:srgbClr val="318DB1"/>
            </a:solidFill>
            <a:prstDash val="solid"/>
            <a:round/>
            <a:headEnd type="none" w="sm" len="sm"/>
            <a:tailEnd type="triangle" w="med" len="med"/>
          </a:ln>
        </p:spPr>
      </p:cxn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49"/>
          <p:cNvPicPr preferRelativeResize="0"/>
          <p:nvPr/>
        </p:nvPicPr>
        <p:blipFill rotWithShape="1">
          <a:blip r:embed="rId3">
            <a:alphaModFix/>
          </a:blip>
          <a:srcRect/>
          <a:stretch/>
        </p:blipFill>
        <p:spPr>
          <a:xfrm>
            <a:off x="6096000" y="3415053"/>
            <a:ext cx="4619625" cy="1190625"/>
          </a:xfrm>
          <a:prstGeom prst="rect">
            <a:avLst/>
          </a:prstGeom>
          <a:noFill/>
          <a:ln>
            <a:noFill/>
          </a:ln>
        </p:spPr>
      </p:pic>
      <p:pic>
        <p:nvPicPr>
          <p:cNvPr id="549" name="Google Shape;549;p49"/>
          <p:cNvPicPr preferRelativeResize="0">
            <a:picLocks noGrp="1"/>
          </p:cNvPicPr>
          <p:nvPr>
            <p:ph type="body" idx="1"/>
          </p:nvPr>
        </p:nvPicPr>
        <p:blipFill rotWithShape="1">
          <a:blip r:embed="rId4">
            <a:alphaModFix/>
          </a:blip>
          <a:srcRect b="57620"/>
          <a:stretch/>
        </p:blipFill>
        <p:spPr>
          <a:xfrm>
            <a:off x="1239088" y="2840880"/>
            <a:ext cx="4619624" cy="2977904"/>
          </a:xfrm>
          <a:prstGeom prst="rect">
            <a:avLst/>
          </a:prstGeom>
          <a:noFill/>
          <a:ln>
            <a:noFill/>
          </a:ln>
          <a:effectLst>
            <a:outerShdw blurRad="25400">
              <a:srgbClr val="000000">
                <a:alpha val="45882"/>
              </a:srgbClr>
            </a:outerShdw>
          </a:effectLst>
        </p:spPr>
      </p:pic>
      <p:sp>
        <p:nvSpPr>
          <p:cNvPr id="550" name="Google Shape;550;p49" descr="Bullseye"/>
          <p:cNvSpPr/>
          <p:nvPr/>
        </p:nvSpPr>
        <p:spPr>
          <a:xfrm>
            <a:off x="0" y="0"/>
            <a:ext cx="1239088" cy="119438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552" name="Google Shape;552;p49"/>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952"/>
              <a:buNone/>
            </a:pPr>
            <a:r>
              <a:rPr lang="en-AU" sz="1360" b="1"/>
              <a:t>We go through our earlier dirb and gobuster scan along with some helpful research into WordPress sites</a:t>
            </a:r>
            <a:endParaRPr/>
          </a:p>
          <a:p>
            <a:pPr marL="0" lvl="0" indent="0" algn="l" rtl="0">
              <a:lnSpc>
                <a:spcPct val="90000"/>
              </a:lnSpc>
              <a:spcBef>
                <a:spcPts val="872"/>
              </a:spcBef>
              <a:spcAft>
                <a:spcPts val="0"/>
              </a:spcAft>
              <a:buSzPts val="952"/>
              <a:buNone/>
            </a:pPr>
            <a:r>
              <a:rPr lang="en-AU" sz="1360" b="1"/>
              <a:t>	The vendor directory uncovers some interesting files</a:t>
            </a:r>
            <a:endParaRPr/>
          </a:p>
          <a:p>
            <a:pPr marL="0" lvl="0" indent="0" algn="l" rtl="0">
              <a:lnSpc>
                <a:spcPct val="90000"/>
              </a:lnSpc>
              <a:spcBef>
                <a:spcPts val="872"/>
              </a:spcBef>
              <a:spcAft>
                <a:spcPts val="0"/>
              </a:spcAft>
              <a:buSzPts val="952"/>
              <a:buNone/>
            </a:pPr>
            <a:r>
              <a:rPr lang="en-AU" sz="1360" b="1"/>
              <a:t>	FLAG 1 discovered</a:t>
            </a:r>
            <a:endParaRPr/>
          </a:p>
          <a:p>
            <a:pPr marL="0" lvl="0" indent="0" algn="l" rtl="0">
              <a:lnSpc>
                <a:spcPct val="90000"/>
              </a:lnSpc>
              <a:spcBef>
                <a:spcPts val="872"/>
              </a:spcBef>
              <a:spcAft>
                <a:spcPts val="0"/>
              </a:spcAft>
              <a:buSzPts val="952"/>
              <a:buNone/>
            </a:pPr>
            <a:endParaRPr sz="1360" b="1"/>
          </a:p>
          <a:p>
            <a:pPr marL="0" lvl="0" indent="0" algn="l" rtl="0">
              <a:lnSpc>
                <a:spcPct val="90000"/>
              </a:lnSpc>
              <a:spcBef>
                <a:spcPts val="872"/>
              </a:spcBef>
              <a:spcAft>
                <a:spcPts val="0"/>
              </a:spcAft>
              <a:buSzPts val="952"/>
              <a:buNone/>
            </a:pPr>
            <a:r>
              <a:rPr lang="en-AU" sz="1360" b="1"/>
              <a:t>	</a:t>
            </a:r>
            <a:endParaRPr sz="1360"/>
          </a:p>
        </p:txBody>
      </p:sp>
      <p:sp>
        <p:nvSpPr>
          <p:cNvPr id="553" name="Google Shape;553;p49"/>
          <p:cNvSpPr/>
          <p:nvPr/>
        </p:nvSpPr>
        <p:spPr>
          <a:xfrm flipH="1">
            <a:off x="8882950" y="4284784"/>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4" name="Google Shape;554;p49"/>
          <p:cNvSpPr/>
          <p:nvPr/>
        </p:nvSpPr>
        <p:spPr>
          <a:xfrm flipH="1">
            <a:off x="2010376" y="5196337"/>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50"/>
          <p:cNvPicPr preferRelativeResize="0"/>
          <p:nvPr/>
        </p:nvPicPr>
        <p:blipFill rotWithShape="1">
          <a:blip r:embed="rId3">
            <a:alphaModFix/>
          </a:blip>
          <a:srcRect/>
          <a:stretch/>
        </p:blipFill>
        <p:spPr>
          <a:xfrm>
            <a:off x="1165609" y="2752725"/>
            <a:ext cx="4867275" cy="1352550"/>
          </a:xfrm>
          <a:prstGeom prst="rect">
            <a:avLst/>
          </a:prstGeom>
          <a:noFill/>
          <a:ln>
            <a:noFill/>
          </a:ln>
        </p:spPr>
      </p:pic>
      <p:pic>
        <p:nvPicPr>
          <p:cNvPr id="560" name="Google Shape;560;p50"/>
          <p:cNvPicPr preferRelativeResize="0">
            <a:picLocks noGrp="1"/>
          </p:cNvPicPr>
          <p:nvPr>
            <p:ph type="body" idx="1"/>
          </p:nvPr>
        </p:nvPicPr>
        <p:blipFill rotWithShape="1">
          <a:blip r:embed="rId4">
            <a:alphaModFix/>
          </a:blip>
          <a:srcRect t="35693" b="1668"/>
          <a:stretch/>
        </p:blipFill>
        <p:spPr>
          <a:xfrm>
            <a:off x="6558455" y="2794600"/>
            <a:ext cx="4005597" cy="3816407"/>
          </a:xfrm>
          <a:prstGeom prst="rect">
            <a:avLst/>
          </a:prstGeom>
          <a:noFill/>
          <a:ln>
            <a:noFill/>
          </a:ln>
          <a:effectLst>
            <a:outerShdw blurRad="25400">
              <a:srgbClr val="000000">
                <a:alpha val="45882"/>
              </a:srgbClr>
            </a:outerShdw>
          </a:effectLst>
        </p:spPr>
      </p:pic>
      <p:sp>
        <p:nvSpPr>
          <p:cNvPr id="561" name="Google Shape;561;p50" descr="Bullseye"/>
          <p:cNvSpPr/>
          <p:nvPr/>
        </p:nvSpPr>
        <p:spPr>
          <a:xfrm>
            <a:off x="0" y="0"/>
            <a:ext cx="1239088" cy="119438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0"/>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563" name="Google Shape;563;p50"/>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We take a look at the rest of the files and notice the PHPMailer</a:t>
            </a:r>
            <a:endParaRPr b="1"/>
          </a:p>
          <a:p>
            <a:pPr marL="0" lvl="0" indent="0" algn="l" rtl="0">
              <a:lnSpc>
                <a:spcPct val="110000"/>
              </a:lnSpc>
              <a:spcBef>
                <a:spcPts val="920"/>
              </a:spcBef>
              <a:spcAft>
                <a:spcPts val="0"/>
              </a:spcAft>
              <a:buSzPts val="1120"/>
              <a:buNone/>
            </a:pPr>
            <a:r>
              <a:rPr lang="en-AU" b="1"/>
              <a:t>	Version number 5.2.16 could be the PHPMailer version number </a:t>
            </a:r>
            <a:endParaRPr/>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r>
              <a:rPr lang="en-AU" b="1"/>
              <a:t>	</a:t>
            </a:r>
            <a:endParaRPr/>
          </a:p>
        </p:txBody>
      </p:sp>
      <p:sp>
        <p:nvSpPr>
          <p:cNvPr id="564" name="Google Shape;564;p50"/>
          <p:cNvSpPr/>
          <p:nvPr/>
        </p:nvSpPr>
        <p:spPr>
          <a:xfrm flipH="1">
            <a:off x="7515520" y="3428029"/>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5" name="Google Shape;565;p50"/>
          <p:cNvSpPr/>
          <p:nvPr/>
        </p:nvSpPr>
        <p:spPr>
          <a:xfrm flipH="1">
            <a:off x="1756903" y="3798607"/>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50"/>
          <p:cNvSpPr/>
          <p:nvPr/>
        </p:nvSpPr>
        <p:spPr>
          <a:xfrm flipH="1">
            <a:off x="8325217" y="2853654"/>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51"/>
          <p:cNvPicPr preferRelativeResize="0"/>
          <p:nvPr/>
        </p:nvPicPr>
        <p:blipFill rotWithShape="1">
          <a:blip r:embed="rId3">
            <a:alphaModFix/>
          </a:blip>
          <a:srcRect/>
          <a:stretch/>
        </p:blipFill>
        <p:spPr>
          <a:xfrm>
            <a:off x="804822" y="2429533"/>
            <a:ext cx="10221569" cy="4107902"/>
          </a:xfrm>
          <a:prstGeom prst="rect">
            <a:avLst/>
          </a:prstGeom>
          <a:noFill/>
          <a:ln>
            <a:noFill/>
          </a:ln>
        </p:spPr>
      </p:pic>
      <p:sp>
        <p:nvSpPr>
          <p:cNvPr id="572" name="Google Shape;572;p51"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574" name="Google Shape;574;p51"/>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Exploit Database shows that PHP Mailer is vulnerable to Remote Code execution via PHP  </a:t>
            </a:r>
            <a:endParaRPr/>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endParaRPr b="1"/>
          </a:p>
          <a:p>
            <a:pPr marL="0" lvl="0" indent="0" algn="l" rtl="0">
              <a:lnSpc>
                <a:spcPct val="110000"/>
              </a:lnSpc>
              <a:spcBef>
                <a:spcPts val="920"/>
              </a:spcBef>
              <a:spcAft>
                <a:spcPts val="0"/>
              </a:spcAft>
              <a:buSzPts val="1120"/>
              <a:buNone/>
            </a:pPr>
            <a:r>
              <a:rPr lang="en-AU" b="1"/>
              <a:t>	</a:t>
            </a:r>
            <a:endParaRPr/>
          </a:p>
        </p:txBody>
      </p:sp>
      <p:sp>
        <p:nvSpPr>
          <p:cNvPr id="575" name="Google Shape;575;p51"/>
          <p:cNvSpPr/>
          <p:nvPr/>
        </p:nvSpPr>
        <p:spPr>
          <a:xfrm flipH="1">
            <a:off x="2208197" y="2551838"/>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52"/>
          <p:cNvPicPr preferRelativeResize="0"/>
          <p:nvPr/>
        </p:nvPicPr>
        <p:blipFill rotWithShape="1">
          <a:blip r:embed="rId3">
            <a:alphaModFix/>
          </a:blip>
          <a:srcRect/>
          <a:stretch/>
        </p:blipFill>
        <p:spPr>
          <a:xfrm>
            <a:off x="764057" y="2228512"/>
            <a:ext cx="9567612" cy="3345930"/>
          </a:xfrm>
          <a:prstGeom prst="rect">
            <a:avLst/>
          </a:prstGeom>
          <a:noFill/>
          <a:ln>
            <a:noFill/>
          </a:ln>
        </p:spPr>
      </p:pic>
      <p:sp>
        <p:nvSpPr>
          <p:cNvPr id="581" name="Google Shape;581;p52"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583" name="Google Shape;583;p52"/>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We check wp-content/uploads </a:t>
            </a:r>
            <a:endParaRPr/>
          </a:p>
          <a:p>
            <a:pPr marL="0" lvl="0" indent="0" algn="l" rtl="0">
              <a:lnSpc>
                <a:spcPct val="110000"/>
              </a:lnSpc>
              <a:spcBef>
                <a:spcPts val="920"/>
              </a:spcBef>
              <a:spcAft>
                <a:spcPts val="0"/>
              </a:spcAft>
              <a:buSzPts val="1120"/>
              <a:buNone/>
            </a:pPr>
            <a:r>
              <a:rPr lang="en-AU" b="1"/>
              <a:t>	and discover FLAG3</a:t>
            </a:r>
            <a:endParaRPr b="1"/>
          </a:p>
          <a:p>
            <a:pPr marL="0" lvl="0" indent="0" algn="l" rtl="0">
              <a:lnSpc>
                <a:spcPct val="110000"/>
              </a:lnSpc>
              <a:spcBef>
                <a:spcPts val="920"/>
              </a:spcBef>
              <a:spcAft>
                <a:spcPts val="0"/>
              </a:spcAft>
              <a:buSzPts val="1120"/>
              <a:buNone/>
            </a:pPr>
            <a:r>
              <a:rPr lang="en-AU" b="1"/>
              <a:t>	</a:t>
            </a:r>
            <a:endParaRPr/>
          </a:p>
        </p:txBody>
      </p:sp>
      <p:sp>
        <p:nvSpPr>
          <p:cNvPr id="584" name="Google Shape;584;p52"/>
          <p:cNvSpPr/>
          <p:nvPr/>
        </p:nvSpPr>
        <p:spPr>
          <a:xfrm flipH="1">
            <a:off x="4815840" y="4685438"/>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85" name="Google Shape;585;p52"/>
          <p:cNvPicPr preferRelativeResize="0"/>
          <p:nvPr/>
        </p:nvPicPr>
        <p:blipFill rotWithShape="1">
          <a:blip r:embed="rId5">
            <a:alphaModFix/>
          </a:blip>
          <a:srcRect/>
          <a:stretch/>
        </p:blipFill>
        <p:spPr>
          <a:xfrm>
            <a:off x="764057" y="5906097"/>
            <a:ext cx="4532313" cy="508000"/>
          </a:xfrm>
          <a:prstGeom prst="rect">
            <a:avLst/>
          </a:prstGeom>
          <a:noFill/>
          <a:ln>
            <a:noFill/>
          </a:ln>
        </p:spPr>
      </p:pic>
      <p:sp>
        <p:nvSpPr>
          <p:cNvPr id="586" name="Google Shape;586;p52"/>
          <p:cNvSpPr/>
          <p:nvPr/>
        </p:nvSpPr>
        <p:spPr>
          <a:xfrm flipH="1">
            <a:off x="5455920" y="6057227"/>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3"/>
          <p:cNvSpPr txBox="1">
            <a:spLocks noGrp="1"/>
          </p:cNvSpPr>
          <p:nvPr>
            <p:ph type="title"/>
          </p:nvPr>
        </p:nvSpPr>
        <p:spPr>
          <a:xfrm>
            <a:off x="1337578" y="950422"/>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2800"/>
              <a:buFont typeface="Arial"/>
              <a:buNone/>
            </a:pPr>
            <a:r>
              <a:rPr lang="en-AU" b="1"/>
              <a:t>Target 2 </a:t>
            </a:r>
            <a:br>
              <a:rPr lang="en-AU" b="1"/>
            </a:br>
            <a:br>
              <a:rPr lang="en-AU"/>
            </a:br>
            <a:r>
              <a:rPr lang="en-AU"/>
              <a:t>Raven </a:t>
            </a:r>
            <a:br>
              <a:rPr lang="en-AU"/>
            </a:br>
            <a:endParaRPr/>
          </a:p>
        </p:txBody>
      </p:sp>
      <p:sp>
        <p:nvSpPr>
          <p:cNvPr id="592" name="Google Shape;592;p53" descr="Bullseye"/>
          <p:cNvSpPr/>
          <p:nvPr/>
        </p:nvSpPr>
        <p:spPr>
          <a:xfrm>
            <a:off x="0" y="0"/>
            <a:ext cx="1239088" cy="119438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txBox="1">
            <a:spLocks noGrp="1"/>
          </p:cNvSpPr>
          <p:nvPr>
            <p:ph type="body" idx="2"/>
          </p:nvPr>
        </p:nvSpPr>
        <p:spPr>
          <a:xfrm>
            <a:off x="903997" y="2690322"/>
            <a:ext cx="3706889" cy="30162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a:t>PHPMailer</a:t>
            </a:r>
            <a:endParaRPr/>
          </a:p>
          <a:p>
            <a:pPr marL="0" lvl="0" indent="0" algn="l" rtl="0">
              <a:lnSpc>
                <a:spcPct val="110000"/>
              </a:lnSpc>
              <a:spcBef>
                <a:spcPts val="920"/>
              </a:spcBef>
              <a:spcAft>
                <a:spcPts val="0"/>
              </a:spcAft>
              <a:buSzPts val="1120"/>
              <a:buNone/>
            </a:pPr>
            <a:r>
              <a:rPr lang="en-AU"/>
              <a:t>Exploit</a:t>
            </a:r>
            <a:endParaRPr/>
          </a:p>
        </p:txBody>
      </p:sp>
      <p:pic>
        <p:nvPicPr>
          <p:cNvPr id="594" name="Google Shape;594;p53"/>
          <p:cNvPicPr preferRelativeResize="0"/>
          <p:nvPr/>
        </p:nvPicPr>
        <p:blipFill rotWithShape="1">
          <a:blip r:embed="rId4">
            <a:alphaModFix/>
          </a:blip>
          <a:srcRect l="558"/>
          <a:stretch/>
        </p:blipFill>
        <p:spPr>
          <a:xfrm>
            <a:off x="1093019" y="4268273"/>
            <a:ext cx="10902072" cy="2447925"/>
          </a:xfrm>
          <a:prstGeom prst="rect">
            <a:avLst/>
          </a:prstGeom>
          <a:noFill/>
          <a:ln>
            <a:noFill/>
          </a:ln>
        </p:spPr>
      </p:pic>
      <p:pic>
        <p:nvPicPr>
          <p:cNvPr id="595" name="Google Shape;595;p53"/>
          <p:cNvPicPr preferRelativeResize="0"/>
          <p:nvPr/>
        </p:nvPicPr>
        <p:blipFill rotWithShape="1">
          <a:blip r:embed="rId5">
            <a:alphaModFix/>
          </a:blip>
          <a:srcRect/>
          <a:stretch/>
        </p:blipFill>
        <p:spPr>
          <a:xfrm>
            <a:off x="1093019" y="3741505"/>
            <a:ext cx="5322269" cy="420660"/>
          </a:xfrm>
          <a:prstGeom prst="rect">
            <a:avLst/>
          </a:prstGeom>
          <a:noFill/>
          <a:ln>
            <a:noFill/>
          </a:ln>
        </p:spPr>
      </p:pic>
      <p:pic>
        <p:nvPicPr>
          <p:cNvPr id="596" name="Google Shape;596;p53"/>
          <p:cNvPicPr preferRelativeResize="0"/>
          <p:nvPr/>
        </p:nvPicPr>
        <p:blipFill rotWithShape="1">
          <a:blip r:embed="rId6">
            <a:alphaModFix/>
          </a:blip>
          <a:srcRect b="15527"/>
          <a:stretch/>
        </p:blipFill>
        <p:spPr>
          <a:xfrm>
            <a:off x="3355916" y="185934"/>
            <a:ext cx="8639175" cy="3316544"/>
          </a:xfrm>
          <a:prstGeom prst="rect">
            <a:avLst/>
          </a:prstGeom>
          <a:noFill/>
          <a:ln>
            <a:noFill/>
          </a:ln>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54"/>
          <p:cNvPicPr preferRelativeResize="0"/>
          <p:nvPr/>
        </p:nvPicPr>
        <p:blipFill rotWithShape="1">
          <a:blip r:embed="rId3">
            <a:alphaModFix/>
          </a:blip>
          <a:srcRect/>
          <a:stretch/>
        </p:blipFill>
        <p:spPr>
          <a:xfrm>
            <a:off x="1239088" y="2453644"/>
            <a:ext cx="8926512" cy="3809323"/>
          </a:xfrm>
          <a:prstGeom prst="rect">
            <a:avLst/>
          </a:prstGeom>
          <a:noFill/>
          <a:ln>
            <a:noFill/>
          </a:ln>
        </p:spPr>
      </p:pic>
      <p:sp>
        <p:nvSpPr>
          <p:cNvPr id="602" name="Google Shape;602;p54"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604" name="Google Shape;604;p54"/>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We customise the backdoor script and run though the command line directed at our target</a:t>
            </a:r>
            <a:endParaRPr/>
          </a:p>
          <a:p>
            <a:pPr marL="0" lvl="0" indent="0" algn="l" rtl="0">
              <a:lnSpc>
                <a:spcPct val="110000"/>
              </a:lnSpc>
              <a:spcBef>
                <a:spcPts val="920"/>
              </a:spcBef>
              <a:spcAft>
                <a:spcPts val="0"/>
              </a:spcAft>
              <a:buSzPts val="1120"/>
              <a:buNone/>
            </a:pPr>
            <a:r>
              <a:rPr lang="en-AU" b="1"/>
              <a:t>	command runs successfully – lets check the backdoor</a:t>
            </a:r>
            <a:endParaRPr/>
          </a:p>
          <a:p>
            <a:pPr marL="0" lvl="0" indent="0" algn="l" rtl="0">
              <a:lnSpc>
                <a:spcPct val="110000"/>
              </a:lnSpc>
              <a:spcBef>
                <a:spcPts val="920"/>
              </a:spcBef>
              <a:spcAft>
                <a:spcPts val="0"/>
              </a:spcAft>
              <a:buSzPts val="1120"/>
              <a:buNone/>
            </a:pPr>
            <a:r>
              <a:rPr lang="en-AU" b="1"/>
              <a:t>	</a:t>
            </a:r>
            <a:endParaRPr/>
          </a:p>
        </p:txBody>
      </p:sp>
      <p:sp>
        <p:nvSpPr>
          <p:cNvPr id="605" name="Google Shape;605;p54"/>
          <p:cNvSpPr/>
          <p:nvPr/>
        </p:nvSpPr>
        <p:spPr>
          <a:xfrm flipH="1">
            <a:off x="6531659" y="2453644"/>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Google Shape;606;p54"/>
          <p:cNvSpPr/>
          <p:nvPr/>
        </p:nvSpPr>
        <p:spPr>
          <a:xfrm flipH="1">
            <a:off x="5718591" y="3069295"/>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Google Shape;607;p54"/>
          <p:cNvSpPr/>
          <p:nvPr/>
        </p:nvSpPr>
        <p:spPr>
          <a:xfrm flipH="1">
            <a:off x="9864923" y="3688702"/>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8" name="Google Shape;608;p54"/>
          <p:cNvSpPr/>
          <p:nvPr/>
        </p:nvSpPr>
        <p:spPr>
          <a:xfrm flipH="1">
            <a:off x="7795533" y="4924371"/>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55"/>
          <p:cNvPicPr preferRelativeResize="0"/>
          <p:nvPr/>
        </p:nvPicPr>
        <p:blipFill rotWithShape="1">
          <a:blip r:embed="rId3">
            <a:alphaModFix/>
          </a:blip>
          <a:srcRect/>
          <a:stretch/>
        </p:blipFill>
        <p:spPr>
          <a:xfrm>
            <a:off x="2902279" y="2199188"/>
            <a:ext cx="5756824" cy="4214909"/>
          </a:xfrm>
          <a:prstGeom prst="rect">
            <a:avLst/>
          </a:prstGeom>
          <a:noFill/>
          <a:ln>
            <a:noFill/>
          </a:ln>
        </p:spPr>
      </p:pic>
      <p:sp>
        <p:nvSpPr>
          <p:cNvPr id="614" name="Google Shape;614;p55"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5"/>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616" name="Google Shape;616;p55"/>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Our backdoor was successful</a:t>
            </a:r>
            <a:endParaRPr/>
          </a:p>
          <a:p>
            <a:pPr marL="0" lvl="0" indent="0" algn="l" rtl="0">
              <a:lnSpc>
                <a:spcPct val="110000"/>
              </a:lnSpc>
              <a:spcBef>
                <a:spcPts val="920"/>
              </a:spcBef>
              <a:spcAft>
                <a:spcPts val="0"/>
              </a:spcAft>
              <a:buSzPts val="1120"/>
              <a:buNone/>
            </a:pPr>
            <a:r>
              <a:rPr lang="en-AU" b="1"/>
              <a:t>	</a:t>
            </a:r>
            <a:endParaRPr/>
          </a:p>
        </p:txBody>
      </p:sp>
      <p:sp>
        <p:nvSpPr>
          <p:cNvPr id="617" name="Google Shape;617;p55"/>
          <p:cNvSpPr/>
          <p:nvPr/>
        </p:nvSpPr>
        <p:spPr>
          <a:xfrm flipH="1">
            <a:off x="5140611" y="2400335"/>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56"/>
          <p:cNvPicPr preferRelativeResize="0"/>
          <p:nvPr/>
        </p:nvPicPr>
        <p:blipFill rotWithShape="1">
          <a:blip r:embed="rId3">
            <a:alphaModFix/>
          </a:blip>
          <a:srcRect/>
          <a:stretch/>
        </p:blipFill>
        <p:spPr>
          <a:xfrm>
            <a:off x="3906324" y="1733946"/>
            <a:ext cx="4829875" cy="4972477"/>
          </a:xfrm>
          <a:prstGeom prst="rect">
            <a:avLst/>
          </a:prstGeom>
          <a:noFill/>
          <a:ln>
            <a:noFill/>
          </a:ln>
        </p:spPr>
      </p:pic>
      <p:sp>
        <p:nvSpPr>
          <p:cNvPr id="623" name="Google Shape;623;p56"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6"/>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625" name="Google Shape;625;p56"/>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We check the location of the backdoor and the privileges </a:t>
            </a:r>
            <a:endParaRPr/>
          </a:p>
          <a:p>
            <a:pPr marL="0" lvl="0" indent="0" algn="l" rtl="0">
              <a:lnSpc>
                <a:spcPct val="110000"/>
              </a:lnSpc>
              <a:spcBef>
                <a:spcPts val="920"/>
              </a:spcBef>
              <a:spcAft>
                <a:spcPts val="0"/>
              </a:spcAft>
              <a:buSzPts val="1120"/>
              <a:buNone/>
            </a:pPr>
            <a:r>
              <a:rPr lang="en-AU" b="1"/>
              <a:t>	</a:t>
            </a:r>
            <a:endParaRPr/>
          </a:p>
        </p:txBody>
      </p:sp>
      <p:sp>
        <p:nvSpPr>
          <p:cNvPr id="626" name="Google Shape;626;p56"/>
          <p:cNvSpPr/>
          <p:nvPr/>
        </p:nvSpPr>
        <p:spPr>
          <a:xfrm flipH="1">
            <a:off x="7012503" y="3359296"/>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57"/>
          <p:cNvPicPr preferRelativeResize="0"/>
          <p:nvPr/>
        </p:nvPicPr>
        <p:blipFill rotWithShape="1">
          <a:blip r:embed="rId3">
            <a:alphaModFix/>
          </a:blip>
          <a:srcRect/>
          <a:stretch/>
        </p:blipFill>
        <p:spPr>
          <a:xfrm>
            <a:off x="903997" y="2481635"/>
            <a:ext cx="4972050" cy="1352550"/>
          </a:xfrm>
          <a:prstGeom prst="rect">
            <a:avLst/>
          </a:prstGeom>
          <a:noFill/>
          <a:ln>
            <a:noFill/>
          </a:ln>
        </p:spPr>
      </p:pic>
      <p:sp>
        <p:nvSpPr>
          <p:cNvPr id="632" name="Google Shape;632;p57"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634" name="Google Shape;634;p57"/>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We use ncat to start a listener, then using our earlier python script, we spawn a shell </a:t>
            </a:r>
            <a:endParaRPr/>
          </a:p>
          <a:p>
            <a:pPr marL="0" lvl="0" indent="0" algn="l" rtl="0">
              <a:lnSpc>
                <a:spcPct val="110000"/>
              </a:lnSpc>
              <a:spcBef>
                <a:spcPts val="920"/>
              </a:spcBef>
              <a:spcAft>
                <a:spcPts val="0"/>
              </a:spcAft>
              <a:buSzPts val="1120"/>
              <a:buNone/>
            </a:pPr>
            <a:r>
              <a:rPr lang="en-AU" b="1"/>
              <a:t>		</a:t>
            </a:r>
            <a:endParaRPr/>
          </a:p>
        </p:txBody>
      </p:sp>
      <p:sp>
        <p:nvSpPr>
          <p:cNvPr id="635" name="Google Shape;635;p57"/>
          <p:cNvSpPr/>
          <p:nvPr/>
        </p:nvSpPr>
        <p:spPr>
          <a:xfrm flipH="1">
            <a:off x="3165717" y="2481635"/>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36" name="Google Shape;636;p57"/>
          <p:cNvPicPr preferRelativeResize="0"/>
          <p:nvPr/>
        </p:nvPicPr>
        <p:blipFill rotWithShape="1">
          <a:blip r:embed="rId5">
            <a:alphaModFix/>
          </a:blip>
          <a:srcRect/>
          <a:stretch/>
        </p:blipFill>
        <p:spPr>
          <a:xfrm>
            <a:off x="799222" y="4497542"/>
            <a:ext cx="5181600" cy="1247775"/>
          </a:xfrm>
          <a:prstGeom prst="rect">
            <a:avLst/>
          </a:prstGeom>
          <a:noFill/>
          <a:ln>
            <a:noFill/>
          </a:ln>
        </p:spPr>
      </p:pic>
      <p:sp>
        <p:nvSpPr>
          <p:cNvPr id="637" name="Google Shape;637;p57"/>
          <p:cNvSpPr/>
          <p:nvPr/>
        </p:nvSpPr>
        <p:spPr>
          <a:xfrm flipH="1">
            <a:off x="5876047" y="3403528"/>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8" name="Google Shape;638;p57"/>
          <p:cNvSpPr/>
          <p:nvPr/>
        </p:nvSpPr>
        <p:spPr>
          <a:xfrm flipH="1">
            <a:off x="4445877" y="5132598"/>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58"/>
          <p:cNvPicPr preferRelativeResize="0"/>
          <p:nvPr/>
        </p:nvPicPr>
        <p:blipFill rotWithShape="1">
          <a:blip r:embed="rId3">
            <a:alphaModFix/>
          </a:blip>
          <a:srcRect/>
          <a:stretch/>
        </p:blipFill>
        <p:spPr>
          <a:xfrm>
            <a:off x="1355268" y="3225202"/>
            <a:ext cx="5600700" cy="1352550"/>
          </a:xfrm>
          <a:prstGeom prst="rect">
            <a:avLst/>
          </a:prstGeom>
          <a:noFill/>
          <a:ln>
            <a:noFill/>
          </a:ln>
        </p:spPr>
      </p:pic>
      <p:sp>
        <p:nvSpPr>
          <p:cNvPr id="644" name="Google Shape;644;p58" descr="Bullseye"/>
          <p:cNvSpPr/>
          <p:nvPr/>
        </p:nvSpPr>
        <p:spPr>
          <a:xfrm>
            <a:off x="0" y="0"/>
            <a:ext cx="1239088" cy="11943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8"/>
          <p:cNvSpPr txBox="1"/>
          <p:nvPr/>
        </p:nvSpPr>
        <p:spPr>
          <a:xfrm>
            <a:off x="1165609" y="443903"/>
            <a:ext cx="61093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b="1" i="0" u="none" strike="noStrike" cap="none">
                <a:solidFill>
                  <a:srgbClr val="58B6C0"/>
                </a:solidFill>
                <a:latin typeface="Arial"/>
                <a:ea typeface="Arial"/>
                <a:cs typeface="Arial"/>
                <a:sym typeface="Arial"/>
              </a:rPr>
              <a:t>Target </a:t>
            </a:r>
            <a:r>
              <a:rPr lang="en-AU" sz="2800" b="1">
                <a:solidFill>
                  <a:srgbClr val="58B6C0"/>
                </a:solidFill>
                <a:latin typeface="Arial"/>
                <a:ea typeface="Arial"/>
                <a:cs typeface="Arial"/>
                <a:sym typeface="Arial"/>
              </a:rPr>
              <a:t>2</a:t>
            </a:r>
            <a:r>
              <a:rPr lang="en-AU" sz="2800" b="1" i="0" u="none" strike="noStrike" cap="none">
                <a:solidFill>
                  <a:srgbClr val="58B6C0"/>
                </a:solidFill>
                <a:latin typeface="Arial"/>
                <a:ea typeface="Arial"/>
                <a:cs typeface="Arial"/>
                <a:sym typeface="Arial"/>
              </a:rPr>
              <a:t> Raven</a:t>
            </a:r>
            <a:endParaRPr sz="1800">
              <a:solidFill>
                <a:schemeClr val="lt1"/>
              </a:solidFill>
              <a:latin typeface="Arial"/>
              <a:ea typeface="Arial"/>
              <a:cs typeface="Arial"/>
              <a:sym typeface="Arial"/>
            </a:endParaRPr>
          </a:p>
        </p:txBody>
      </p:sp>
      <p:sp>
        <p:nvSpPr>
          <p:cNvPr id="646" name="Google Shape;646;p58"/>
          <p:cNvSpPr txBox="1">
            <a:spLocks noGrp="1"/>
          </p:cNvSpPr>
          <p:nvPr>
            <p:ph type="body" idx="2"/>
          </p:nvPr>
        </p:nvSpPr>
        <p:spPr>
          <a:xfrm>
            <a:off x="1165609" y="1331174"/>
            <a:ext cx="10732101" cy="16253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120"/>
              <a:buNone/>
            </a:pPr>
            <a:r>
              <a:rPr lang="en-AU" b="1"/>
              <a:t>We locate FLAG 2 in the /var/www directory 	</a:t>
            </a:r>
            <a:endParaRPr/>
          </a:p>
        </p:txBody>
      </p:sp>
      <p:sp>
        <p:nvSpPr>
          <p:cNvPr id="647" name="Google Shape;647;p58"/>
          <p:cNvSpPr/>
          <p:nvPr/>
        </p:nvSpPr>
        <p:spPr>
          <a:xfrm flipH="1">
            <a:off x="6284357" y="3225202"/>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58"/>
          <p:cNvSpPr/>
          <p:nvPr/>
        </p:nvSpPr>
        <p:spPr>
          <a:xfrm flipH="1">
            <a:off x="4445877" y="4191804"/>
            <a:ext cx="1280160" cy="205740"/>
          </a:xfrm>
          <a:prstGeom prst="rightArrow">
            <a:avLst>
              <a:gd name="adj1" fmla="val 50000"/>
              <a:gd name="adj2" fmla="val 207576"/>
            </a:avLst>
          </a:prstGeom>
          <a:solidFill>
            <a:srgbClr val="FF0000"/>
          </a:solid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913794" y="411314"/>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140"/>
              <a:buFont typeface="Arial"/>
              <a:buNone/>
            </a:pPr>
            <a:br>
              <a:rPr lang="en-AU" sz="4140" b="1"/>
            </a:br>
            <a:r>
              <a:rPr lang="en-AU" sz="4140" b="1"/>
              <a:t>Our Environment </a:t>
            </a:r>
            <a:br>
              <a:rPr lang="en-AU" sz="4140"/>
            </a:br>
            <a:br>
              <a:rPr lang="en-AU" sz="4140"/>
            </a:br>
            <a:r>
              <a:rPr lang="en-AU" sz="2430">
                <a:solidFill>
                  <a:schemeClr val="accent1"/>
                </a:solidFill>
              </a:rPr>
              <a:t>After scanning the network, we identified the hosts on our subnet:</a:t>
            </a:r>
            <a:endParaRPr sz="4140">
              <a:solidFill>
                <a:schemeClr val="accent1"/>
              </a:solidFill>
            </a:endParaRPr>
          </a:p>
        </p:txBody>
      </p:sp>
      <p:sp>
        <p:nvSpPr>
          <p:cNvPr id="201" name="Google Shape;201;p6"/>
          <p:cNvSpPr txBox="1">
            <a:spLocks noGrp="1"/>
          </p:cNvSpPr>
          <p:nvPr>
            <p:ph type="body" idx="1"/>
          </p:nvPr>
        </p:nvSpPr>
        <p:spPr>
          <a:xfrm>
            <a:off x="913795"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p>
            <a:pPr marL="0" lvl="0" indent="0" algn="ctr" rtl="0">
              <a:lnSpc>
                <a:spcPct val="110000"/>
              </a:lnSpc>
              <a:spcBef>
                <a:spcPts val="0"/>
              </a:spcBef>
              <a:spcAft>
                <a:spcPts val="0"/>
              </a:spcAft>
              <a:buSzPts val="1540"/>
              <a:buNone/>
            </a:pPr>
            <a:r>
              <a:rPr lang="en-AU"/>
              <a:t>Hostname</a:t>
            </a:r>
            <a:endParaRPr/>
          </a:p>
        </p:txBody>
      </p:sp>
      <p:sp>
        <p:nvSpPr>
          <p:cNvPr id="202" name="Google Shape;202;p6"/>
          <p:cNvSpPr txBox="1">
            <a:spLocks noGrp="1"/>
          </p:cNvSpPr>
          <p:nvPr>
            <p:ph type="body" idx="2"/>
          </p:nvPr>
        </p:nvSpPr>
        <p:spPr>
          <a:xfrm>
            <a:off x="91379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1120"/>
              <a:buNone/>
            </a:pPr>
            <a:r>
              <a:rPr lang="en-AU" sz="1600"/>
              <a:t>Gateway </a:t>
            </a:r>
            <a:endParaRPr/>
          </a:p>
          <a:p>
            <a:pPr marL="0" lvl="0" indent="0" algn="ctr" rtl="0">
              <a:lnSpc>
                <a:spcPct val="110000"/>
              </a:lnSpc>
              <a:spcBef>
                <a:spcPts val="920"/>
              </a:spcBef>
              <a:spcAft>
                <a:spcPts val="0"/>
              </a:spcAft>
              <a:buSzPts val="1120"/>
              <a:buNone/>
            </a:pPr>
            <a:r>
              <a:rPr lang="en-AU" sz="1600"/>
              <a:t>Kali Linux</a:t>
            </a:r>
            <a:endParaRPr/>
          </a:p>
          <a:p>
            <a:pPr marL="0" lvl="0" indent="0" algn="ctr" rtl="0">
              <a:lnSpc>
                <a:spcPct val="110000"/>
              </a:lnSpc>
              <a:spcBef>
                <a:spcPts val="920"/>
              </a:spcBef>
              <a:spcAft>
                <a:spcPts val="0"/>
              </a:spcAft>
              <a:buSzPts val="1120"/>
              <a:buNone/>
            </a:pPr>
            <a:r>
              <a:rPr lang="en-AU" sz="1600"/>
              <a:t>ELK Server</a:t>
            </a:r>
            <a:endParaRPr/>
          </a:p>
          <a:p>
            <a:pPr marL="0" lvl="0" indent="0" algn="ctr" rtl="0">
              <a:lnSpc>
                <a:spcPct val="110000"/>
              </a:lnSpc>
              <a:spcBef>
                <a:spcPts val="920"/>
              </a:spcBef>
              <a:spcAft>
                <a:spcPts val="0"/>
              </a:spcAft>
              <a:buSzPts val="1120"/>
              <a:buNone/>
            </a:pPr>
            <a:r>
              <a:rPr lang="en-AU" sz="1600"/>
              <a:t>Capstone </a:t>
            </a:r>
            <a:endParaRPr/>
          </a:p>
          <a:p>
            <a:pPr marL="0" lvl="0" indent="0" algn="ctr" rtl="0">
              <a:lnSpc>
                <a:spcPct val="110000"/>
              </a:lnSpc>
              <a:spcBef>
                <a:spcPts val="920"/>
              </a:spcBef>
              <a:spcAft>
                <a:spcPts val="0"/>
              </a:spcAft>
              <a:buSzPts val="1120"/>
              <a:buNone/>
            </a:pPr>
            <a:r>
              <a:rPr lang="en-AU" sz="1600"/>
              <a:t>Target 1</a:t>
            </a:r>
            <a:endParaRPr/>
          </a:p>
          <a:p>
            <a:pPr marL="0" lvl="0" indent="0" algn="ctr" rtl="0">
              <a:lnSpc>
                <a:spcPct val="110000"/>
              </a:lnSpc>
              <a:spcBef>
                <a:spcPts val="920"/>
              </a:spcBef>
              <a:spcAft>
                <a:spcPts val="0"/>
              </a:spcAft>
              <a:buSzPts val="1120"/>
              <a:buNone/>
            </a:pPr>
            <a:r>
              <a:rPr lang="en-AU" sz="1600"/>
              <a:t>Target 2</a:t>
            </a:r>
            <a:endParaRPr/>
          </a:p>
          <a:p>
            <a:pPr marL="0" lvl="0" indent="0" algn="ctr" rtl="0">
              <a:lnSpc>
                <a:spcPct val="110000"/>
              </a:lnSpc>
              <a:spcBef>
                <a:spcPts val="880"/>
              </a:spcBef>
              <a:spcAft>
                <a:spcPts val="0"/>
              </a:spcAft>
              <a:buSzPts val="980"/>
              <a:buNone/>
            </a:pPr>
            <a:endParaRPr/>
          </a:p>
        </p:txBody>
      </p:sp>
      <p:sp>
        <p:nvSpPr>
          <p:cNvPr id="203" name="Google Shape;203;p6"/>
          <p:cNvSpPr txBox="1">
            <a:spLocks noGrp="1"/>
          </p:cNvSpPr>
          <p:nvPr>
            <p:ph type="body" idx="3"/>
          </p:nvPr>
        </p:nvSpPr>
        <p:spPr>
          <a:xfrm>
            <a:off x="4446711" y="1885949"/>
            <a:ext cx="3300984" cy="7647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p>
            <a:pPr marL="0" lvl="0" indent="0" algn="ctr" rtl="0">
              <a:lnSpc>
                <a:spcPct val="110000"/>
              </a:lnSpc>
              <a:spcBef>
                <a:spcPts val="0"/>
              </a:spcBef>
              <a:spcAft>
                <a:spcPts val="0"/>
              </a:spcAft>
              <a:buSzPts val="1540"/>
              <a:buNone/>
            </a:pPr>
            <a:r>
              <a:rPr lang="en-AU"/>
              <a:t>IP Address </a:t>
            </a:r>
            <a:endParaRPr/>
          </a:p>
        </p:txBody>
      </p:sp>
      <p:sp>
        <p:nvSpPr>
          <p:cNvPr id="204" name="Google Shape;204;p6"/>
          <p:cNvSpPr txBox="1">
            <a:spLocks noGrp="1"/>
          </p:cNvSpPr>
          <p:nvPr>
            <p:ph type="body" idx="4"/>
          </p:nvPr>
        </p:nvSpPr>
        <p:spPr>
          <a:xfrm>
            <a:off x="4446711"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1120"/>
              <a:buNone/>
            </a:pPr>
            <a:r>
              <a:rPr lang="en-AU" sz="1600"/>
              <a:t>192.168.1.1</a:t>
            </a:r>
            <a:endParaRPr/>
          </a:p>
          <a:p>
            <a:pPr marL="0" lvl="0" indent="0" algn="ctr" rtl="0">
              <a:lnSpc>
                <a:spcPct val="110000"/>
              </a:lnSpc>
              <a:spcBef>
                <a:spcPts val="920"/>
              </a:spcBef>
              <a:spcAft>
                <a:spcPts val="0"/>
              </a:spcAft>
              <a:buSzPts val="1120"/>
              <a:buNone/>
            </a:pPr>
            <a:r>
              <a:rPr lang="en-AU" sz="1600"/>
              <a:t>192.168.1.90</a:t>
            </a:r>
            <a:endParaRPr/>
          </a:p>
          <a:p>
            <a:pPr marL="0" lvl="0" indent="0" algn="ctr" rtl="0">
              <a:lnSpc>
                <a:spcPct val="110000"/>
              </a:lnSpc>
              <a:spcBef>
                <a:spcPts val="920"/>
              </a:spcBef>
              <a:spcAft>
                <a:spcPts val="0"/>
              </a:spcAft>
              <a:buSzPts val="1120"/>
              <a:buNone/>
            </a:pPr>
            <a:r>
              <a:rPr lang="en-AU" sz="1600"/>
              <a:t>192.168.1.100</a:t>
            </a:r>
            <a:endParaRPr/>
          </a:p>
          <a:p>
            <a:pPr marL="0" lvl="0" indent="0" algn="ctr" rtl="0">
              <a:lnSpc>
                <a:spcPct val="110000"/>
              </a:lnSpc>
              <a:spcBef>
                <a:spcPts val="920"/>
              </a:spcBef>
              <a:spcAft>
                <a:spcPts val="0"/>
              </a:spcAft>
              <a:buSzPts val="1120"/>
              <a:buNone/>
            </a:pPr>
            <a:r>
              <a:rPr lang="en-AU" sz="1600"/>
              <a:t>192.168.1.105</a:t>
            </a:r>
            <a:endParaRPr/>
          </a:p>
          <a:p>
            <a:pPr marL="0" lvl="0" indent="0" algn="ctr" rtl="0">
              <a:lnSpc>
                <a:spcPct val="110000"/>
              </a:lnSpc>
              <a:spcBef>
                <a:spcPts val="920"/>
              </a:spcBef>
              <a:spcAft>
                <a:spcPts val="0"/>
              </a:spcAft>
              <a:buSzPts val="1120"/>
              <a:buNone/>
            </a:pPr>
            <a:r>
              <a:rPr lang="en-AU" sz="1600"/>
              <a:t>192.168.1.110</a:t>
            </a:r>
            <a:endParaRPr/>
          </a:p>
          <a:p>
            <a:pPr marL="0" lvl="0" indent="0" algn="ctr" rtl="0">
              <a:lnSpc>
                <a:spcPct val="110000"/>
              </a:lnSpc>
              <a:spcBef>
                <a:spcPts val="920"/>
              </a:spcBef>
              <a:spcAft>
                <a:spcPts val="0"/>
              </a:spcAft>
              <a:buSzPts val="1120"/>
              <a:buNone/>
            </a:pPr>
            <a:r>
              <a:rPr lang="en-AU" sz="1600"/>
              <a:t>192.168.1.115</a:t>
            </a:r>
            <a:endParaRPr/>
          </a:p>
          <a:p>
            <a:pPr marL="0" lvl="0" indent="0" algn="ctr" rtl="0">
              <a:lnSpc>
                <a:spcPct val="110000"/>
              </a:lnSpc>
              <a:spcBef>
                <a:spcPts val="880"/>
              </a:spcBef>
              <a:spcAft>
                <a:spcPts val="0"/>
              </a:spcAft>
              <a:buSzPts val="980"/>
              <a:buNone/>
            </a:pPr>
            <a:endParaRPr/>
          </a:p>
        </p:txBody>
      </p:sp>
      <p:sp>
        <p:nvSpPr>
          <p:cNvPr id="205" name="Google Shape;205;p6"/>
          <p:cNvSpPr txBox="1">
            <a:spLocks noGrp="1"/>
          </p:cNvSpPr>
          <p:nvPr>
            <p:ph type="body" idx="5"/>
          </p:nvPr>
        </p:nvSpPr>
        <p:spPr>
          <a:xfrm>
            <a:off x="7966572"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p>
            <a:pPr marL="0" lvl="0" indent="0" algn="ctr" rtl="0">
              <a:lnSpc>
                <a:spcPct val="110000"/>
              </a:lnSpc>
              <a:spcBef>
                <a:spcPts val="0"/>
              </a:spcBef>
              <a:spcAft>
                <a:spcPts val="0"/>
              </a:spcAft>
              <a:buSzPts val="1540"/>
              <a:buNone/>
            </a:pPr>
            <a:r>
              <a:rPr lang="en-AU"/>
              <a:t>Role on Network</a:t>
            </a:r>
            <a:endParaRPr/>
          </a:p>
        </p:txBody>
      </p:sp>
      <p:sp>
        <p:nvSpPr>
          <p:cNvPr id="206" name="Google Shape;206;p6"/>
          <p:cNvSpPr txBox="1">
            <a:spLocks noGrp="1"/>
          </p:cNvSpPr>
          <p:nvPr>
            <p:ph type="body" idx="6"/>
          </p:nvPr>
        </p:nvSpPr>
        <p:spPr>
          <a:xfrm>
            <a:off x="7966572" y="2768111"/>
            <a:ext cx="3300984" cy="302308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1120"/>
              <a:buNone/>
            </a:pPr>
            <a:r>
              <a:rPr lang="en-AU" sz="1600"/>
              <a:t>Hyper-V Host </a:t>
            </a:r>
            <a:endParaRPr/>
          </a:p>
          <a:p>
            <a:pPr marL="0" lvl="0" indent="0" algn="ctr" rtl="0">
              <a:lnSpc>
                <a:spcPct val="110000"/>
              </a:lnSpc>
              <a:spcBef>
                <a:spcPts val="920"/>
              </a:spcBef>
              <a:spcAft>
                <a:spcPts val="0"/>
              </a:spcAft>
              <a:buSzPts val="1120"/>
              <a:buNone/>
            </a:pPr>
            <a:r>
              <a:rPr lang="en-AU" sz="1600"/>
              <a:t>Attack (Penetration Tester) Machine </a:t>
            </a:r>
            <a:endParaRPr/>
          </a:p>
          <a:p>
            <a:pPr marL="0" lvl="0" indent="0" algn="ctr" rtl="0">
              <a:lnSpc>
                <a:spcPct val="110000"/>
              </a:lnSpc>
              <a:spcBef>
                <a:spcPts val="920"/>
              </a:spcBef>
              <a:spcAft>
                <a:spcPts val="0"/>
              </a:spcAft>
              <a:buSzPts val="1120"/>
              <a:buNone/>
            </a:pPr>
            <a:r>
              <a:rPr lang="en-AU" sz="1600"/>
              <a:t>Security Monitoring </a:t>
            </a:r>
            <a:endParaRPr/>
          </a:p>
          <a:p>
            <a:pPr marL="0" lvl="0" indent="0" algn="ctr" rtl="0">
              <a:lnSpc>
                <a:spcPct val="110000"/>
              </a:lnSpc>
              <a:spcBef>
                <a:spcPts val="920"/>
              </a:spcBef>
              <a:spcAft>
                <a:spcPts val="0"/>
              </a:spcAft>
              <a:buSzPts val="1120"/>
              <a:buNone/>
            </a:pPr>
            <a:r>
              <a:rPr lang="en-AU" sz="1600"/>
              <a:t>Server</a:t>
            </a:r>
            <a:endParaRPr/>
          </a:p>
          <a:p>
            <a:pPr marL="0" lvl="0" indent="0" algn="ctr" rtl="0">
              <a:lnSpc>
                <a:spcPct val="110000"/>
              </a:lnSpc>
              <a:spcBef>
                <a:spcPts val="920"/>
              </a:spcBef>
              <a:spcAft>
                <a:spcPts val="0"/>
              </a:spcAft>
              <a:buSzPts val="1120"/>
              <a:buNone/>
            </a:pPr>
            <a:r>
              <a:rPr lang="en-AU" sz="1600"/>
              <a:t>Vulnerable Web Server</a:t>
            </a:r>
            <a:endParaRPr/>
          </a:p>
          <a:p>
            <a:pPr marL="0" lvl="0" indent="0" algn="ctr" rtl="0">
              <a:lnSpc>
                <a:spcPct val="110000"/>
              </a:lnSpc>
              <a:spcBef>
                <a:spcPts val="920"/>
              </a:spcBef>
              <a:spcAft>
                <a:spcPts val="0"/>
              </a:spcAft>
              <a:buSzPts val="1120"/>
              <a:buNone/>
            </a:pPr>
            <a:r>
              <a:rPr lang="en-AU" sz="1600"/>
              <a:t>Vulnerable Web </a:t>
            </a:r>
            <a:r>
              <a:rPr lang="en-AU"/>
              <a:t>Server </a:t>
            </a:r>
            <a:endParaRPr/>
          </a:p>
        </p:txBody>
      </p:sp>
      <p:pic>
        <p:nvPicPr>
          <p:cNvPr id="207" name="Google Shape;207;p6"/>
          <p:cNvPicPr preferRelativeResize="0"/>
          <p:nvPr/>
        </p:nvPicPr>
        <p:blipFill rotWithShape="1">
          <a:blip r:embed="rId3">
            <a:alphaModFix/>
          </a:blip>
          <a:srcRect/>
          <a:stretch/>
        </p:blipFill>
        <p:spPr>
          <a:xfrm>
            <a:off x="0" y="-44824"/>
            <a:ext cx="1426588" cy="1426588"/>
          </a:xfrm>
          <a:prstGeom prst="rect">
            <a:avLst/>
          </a:prstGeom>
          <a:noFill/>
          <a:ln>
            <a:noFill/>
          </a:ln>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9"/>
          <p:cNvSpPr txBox="1">
            <a:spLocks noGrp="1"/>
          </p:cNvSpPr>
          <p:nvPr>
            <p:ph type="title"/>
          </p:nvPr>
        </p:nvSpPr>
        <p:spPr>
          <a:xfrm>
            <a:off x="737949" y="-9525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Tools Used in Exploitation Process</a:t>
            </a:r>
            <a:endParaRPr/>
          </a:p>
        </p:txBody>
      </p:sp>
      <p:sp>
        <p:nvSpPr>
          <p:cNvPr id="654" name="Google Shape;654;p59"/>
          <p:cNvSpPr txBox="1">
            <a:spLocks noGrp="1"/>
          </p:cNvSpPr>
          <p:nvPr>
            <p:ph type="body" idx="1"/>
          </p:nvPr>
        </p:nvSpPr>
        <p:spPr>
          <a:xfrm>
            <a:off x="737949" y="937607"/>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lnSpc>
                <a:spcPct val="90000"/>
              </a:lnSpc>
              <a:spcBef>
                <a:spcPts val="0"/>
              </a:spcBef>
              <a:spcAft>
                <a:spcPts val="0"/>
              </a:spcAft>
              <a:buSzPts val="980"/>
              <a:buChar char="◈"/>
            </a:pPr>
            <a:r>
              <a:rPr lang="en-AU" sz="1400">
                <a:solidFill>
                  <a:schemeClr val="accent1"/>
                </a:solidFill>
              </a:rPr>
              <a:t>Netdiscover</a:t>
            </a:r>
            <a:r>
              <a:rPr lang="en-AU" sz="1400"/>
              <a:t> is a network address discovering tool that was developed mainly for those wireless networks without DHCP servers, though it also works on wired networks. It sends ARP requests and sniffs for replies.</a:t>
            </a:r>
            <a:endParaRPr/>
          </a:p>
          <a:p>
            <a:pPr marL="342900" lvl="0" indent="-306000" algn="l" rtl="0">
              <a:lnSpc>
                <a:spcPct val="90000"/>
              </a:lnSpc>
              <a:spcBef>
                <a:spcPts val="880"/>
              </a:spcBef>
              <a:spcAft>
                <a:spcPts val="0"/>
              </a:spcAft>
              <a:buSzPts val="980"/>
              <a:buChar char="◈"/>
            </a:pPr>
            <a:r>
              <a:rPr lang="en-AU" sz="1400">
                <a:solidFill>
                  <a:schemeClr val="accent1"/>
                </a:solidFill>
              </a:rPr>
              <a:t>Nmap</a:t>
            </a:r>
            <a:r>
              <a:rPr lang="en-AU" sz="1400"/>
              <a:t> is short for Network Mapper. It is an open-source Linux command-line tool that is used to scan IP addresses and ports in a network and to detect installed applications.</a:t>
            </a:r>
            <a:endParaRPr/>
          </a:p>
          <a:p>
            <a:pPr marL="342900" lvl="0" indent="-306000" algn="l" rtl="0">
              <a:lnSpc>
                <a:spcPct val="90000"/>
              </a:lnSpc>
              <a:spcBef>
                <a:spcPts val="880"/>
              </a:spcBef>
              <a:spcAft>
                <a:spcPts val="0"/>
              </a:spcAft>
              <a:buSzPts val="980"/>
              <a:buChar char="◈"/>
            </a:pPr>
            <a:r>
              <a:rPr lang="en-AU" sz="1400">
                <a:solidFill>
                  <a:schemeClr val="accent1"/>
                </a:solidFill>
              </a:rPr>
              <a:t>Wpscan   </a:t>
            </a:r>
            <a:r>
              <a:rPr lang="en-AU" sz="1400" b="0" i="0">
                <a:solidFill>
                  <a:schemeClr val="lt1"/>
                </a:solidFill>
              </a:rPr>
              <a:t>WPScan is a black box WordPress vulnerability scanner that can be used to scan remote WordPress installations to find security issues</a:t>
            </a:r>
            <a:endParaRPr sz="1400">
              <a:solidFill>
                <a:schemeClr val="lt1"/>
              </a:solidFill>
            </a:endParaRPr>
          </a:p>
          <a:p>
            <a:pPr marL="342900" lvl="0" indent="-306000" algn="l" rtl="0">
              <a:lnSpc>
                <a:spcPct val="90000"/>
              </a:lnSpc>
              <a:spcBef>
                <a:spcPts val="880"/>
              </a:spcBef>
              <a:spcAft>
                <a:spcPts val="0"/>
              </a:spcAft>
              <a:buSzPts val="980"/>
              <a:buChar char="◈"/>
            </a:pPr>
            <a:r>
              <a:rPr lang="en-AU" sz="1400">
                <a:solidFill>
                  <a:schemeClr val="accent1"/>
                </a:solidFill>
              </a:rPr>
              <a:t>Gobuster </a:t>
            </a:r>
            <a:r>
              <a:rPr lang="en-AU" sz="1400" i="0">
                <a:solidFill>
                  <a:schemeClr val="lt1"/>
                </a:solidFill>
              </a:rPr>
              <a:t>Gobuster is a tool used to brute-force like URIs (directories and files) in web sites, DNS subdomains (with wildcard support) and Virtual Host names on target web servers.and Virtual Host names on target web servers.</a:t>
            </a:r>
            <a:endParaRPr sz="1400">
              <a:solidFill>
                <a:schemeClr val="lt1"/>
              </a:solidFill>
            </a:endParaRPr>
          </a:p>
          <a:p>
            <a:pPr marL="342900" lvl="0" indent="-306000" algn="l" rtl="0">
              <a:lnSpc>
                <a:spcPct val="90000"/>
              </a:lnSpc>
              <a:spcBef>
                <a:spcPts val="880"/>
              </a:spcBef>
              <a:spcAft>
                <a:spcPts val="0"/>
              </a:spcAft>
              <a:buSzPts val="980"/>
              <a:buChar char="◈"/>
            </a:pPr>
            <a:r>
              <a:rPr lang="en-AU" sz="1400">
                <a:solidFill>
                  <a:schemeClr val="accent1"/>
                </a:solidFill>
              </a:rPr>
              <a:t>DIRB </a:t>
            </a:r>
            <a:r>
              <a:rPr lang="en-AU" sz="1400"/>
              <a:t>is a Web Content Scanner. It looks for existing (and/or hidden) Web Objects. It basically works by launching a dictionary-based attack against a web server and analyzing the response.</a:t>
            </a:r>
            <a:endParaRPr/>
          </a:p>
          <a:p>
            <a:pPr marL="342900" lvl="0" indent="-306000" algn="l" rtl="0">
              <a:lnSpc>
                <a:spcPct val="90000"/>
              </a:lnSpc>
              <a:spcBef>
                <a:spcPts val="880"/>
              </a:spcBef>
              <a:spcAft>
                <a:spcPts val="0"/>
              </a:spcAft>
              <a:buSzPts val="980"/>
              <a:buChar char="◈"/>
            </a:pPr>
            <a:r>
              <a:rPr lang="en-AU" sz="1400">
                <a:solidFill>
                  <a:schemeClr val="accent1"/>
                </a:solidFill>
              </a:rPr>
              <a:t>John the Ripper </a:t>
            </a:r>
            <a:r>
              <a:rPr lang="en-AU" sz="1400"/>
              <a:t>(JtR) is a password cracking tool originally produced for UNIX-based systems. It was designed to test password strength, brute-force encrypted (hashed) passwords, and crack passwords via dictionary attacks.</a:t>
            </a:r>
            <a:endParaRPr/>
          </a:p>
          <a:p>
            <a:pPr marL="342900" lvl="0" indent="-306000" algn="l" rtl="0">
              <a:lnSpc>
                <a:spcPct val="90000"/>
              </a:lnSpc>
              <a:spcBef>
                <a:spcPts val="880"/>
              </a:spcBef>
              <a:spcAft>
                <a:spcPts val="0"/>
              </a:spcAft>
              <a:buSzPts val="980"/>
              <a:buChar char="◈"/>
            </a:pPr>
            <a:r>
              <a:rPr lang="en-AU" sz="1400">
                <a:solidFill>
                  <a:schemeClr val="accent1"/>
                </a:solidFill>
              </a:rPr>
              <a:t>Hydra </a:t>
            </a:r>
            <a:r>
              <a:rPr lang="en-AU" sz="1400"/>
              <a:t>is a parallelized login cracker which supports numerous protocols to attack. It is very fast and flexible, and new modules are easy to add. This tool makes it possible for researchers and security consultants to show how easy it would be to gain unauthorized access to a system remotely.</a:t>
            </a:r>
            <a:endParaRPr/>
          </a:p>
          <a:p>
            <a:pPr marL="342900" lvl="0" indent="-306000" algn="l" rtl="0">
              <a:lnSpc>
                <a:spcPct val="90000"/>
              </a:lnSpc>
              <a:spcBef>
                <a:spcPts val="880"/>
              </a:spcBef>
              <a:spcAft>
                <a:spcPts val="0"/>
              </a:spcAft>
              <a:buSzPts val="980"/>
              <a:buChar char="◈"/>
            </a:pPr>
            <a:r>
              <a:rPr lang="en-AU" sz="1400">
                <a:solidFill>
                  <a:schemeClr val="accent1"/>
                </a:solidFill>
              </a:rPr>
              <a:t>Nikto</a:t>
            </a:r>
            <a:r>
              <a:rPr lang="en-AU" sz="1400"/>
              <a:t> is an Open Source web server scanner which performs comprehensive tests against web servers for multiple items, including over 6700 potentially dangerous files/programs, checks for outdated versions of over 1250 servers, and version specific problems on over 270 servers. It also checks for server configuration items such as the presence of multiple index files, HTTP server options, and will attempt to identify installed web servers and software. Scan items and plugins are frequently updated and can be automatically updated.</a:t>
            </a:r>
            <a:endParaRPr/>
          </a:p>
          <a:p>
            <a:pPr marL="342900" lvl="0" indent="-306000" algn="l" rtl="0">
              <a:lnSpc>
                <a:spcPct val="90000"/>
              </a:lnSpc>
              <a:spcBef>
                <a:spcPts val="880"/>
              </a:spcBef>
              <a:spcAft>
                <a:spcPts val="0"/>
              </a:spcAft>
              <a:buSzPts val="980"/>
              <a:buChar char="◈"/>
            </a:pPr>
            <a:r>
              <a:rPr lang="en-AU" sz="1400">
                <a:solidFill>
                  <a:schemeClr val="accent1"/>
                </a:solidFill>
              </a:rPr>
              <a:t>Python pty — Pseudo-terminal utilities</a:t>
            </a:r>
            <a:r>
              <a:rPr lang="en-AU" sz="1400"/>
              <a:t> Spawn a process, and connect its controlling terminal with the current process’s standard io. This is often used to baffle programs which insist on reading from the controlling terminal. It is expected that the process spawned behind the pty will eventually terminate, and when it does spawn will return.</a:t>
            </a:r>
            <a:endParaRPr/>
          </a:p>
          <a:p>
            <a:pPr marL="36900" lvl="0" indent="0" algn="l" rtl="0">
              <a:lnSpc>
                <a:spcPct val="90000"/>
              </a:lnSpc>
              <a:spcBef>
                <a:spcPts val="715"/>
              </a:spcBef>
              <a:spcAft>
                <a:spcPts val="0"/>
              </a:spcAft>
              <a:buSzPts val="403"/>
              <a:buNone/>
            </a:pPr>
            <a:endParaRPr sz="575"/>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8"/>
        <p:cNvGrpSpPr/>
        <p:nvPr/>
      </p:nvGrpSpPr>
      <p:grpSpPr>
        <a:xfrm>
          <a:off x="0" y="0"/>
          <a:ext cx="0" cy="0"/>
          <a:chOff x="0" y="0"/>
          <a:chExt cx="0" cy="0"/>
        </a:xfrm>
      </p:grpSpPr>
      <p:pic>
        <p:nvPicPr>
          <p:cNvPr id="659" name="Google Shape;659;p60"/>
          <p:cNvPicPr preferRelativeResize="0"/>
          <p:nvPr/>
        </p:nvPicPr>
        <p:blipFill rotWithShape="1">
          <a:blip r:embed="rId4">
            <a:alphaModFix/>
          </a:blip>
          <a:srcRect t="6411" b="3227"/>
          <a:stretch/>
        </p:blipFill>
        <p:spPr>
          <a:xfrm>
            <a:off x="20" y="10"/>
            <a:ext cx="12191980" cy="6857990"/>
          </a:xfrm>
          <a:prstGeom prst="rect">
            <a:avLst/>
          </a:prstGeom>
          <a:noFill/>
          <a:ln>
            <a:noFill/>
          </a:ln>
        </p:spPr>
      </p:pic>
      <p:sp>
        <p:nvSpPr>
          <p:cNvPr id="660" name="Google Shape;660;p60"/>
          <p:cNvSpPr/>
          <p:nvPr/>
        </p:nvSpPr>
        <p:spPr>
          <a:xfrm>
            <a:off x="2852794"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1" name="Google Shape;661;p60"/>
          <p:cNvSpPr txBox="1">
            <a:spLocks noGrp="1"/>
          </p:cNvSpPr>
          <p:nvPr>
            <p:ph type="title"/>
          </p:nvPr>
        </p:nvSpPr>
        <p:spPr>
          <a:xfrm>
            <a:off x="3403778" y="5325374"/>
            <a:ext cx="8531011" cy="105242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lt1"/>
              </a:buClr>
              <a:buSzPts val="4400"/>
              <a:buFont typeface="Arial"/>
              <a:buNone/>
            </a:pPr>
            <a:r>
              <a:rPr lang="en-AU" sz="4400" b="1">
                <a:solidFill>
                  <a:schemeClr val="lt1"/>
                </a:solidFill>
              </a:rPr>
              <a:t>Blue Team Process </a:t>
            </a:r>
            <a:endParaRPr/>
          </a:p>
        </p:txBody>
      </p:sp>
      <p:pic>
        <p:nvPicPr>
          <p:cNvPr id="662" name="Google Shape;662;p60"/>
          <p:cNvPicPr preferRelativeResize="0"/>
          <p:nvPr/>
        </p:nvPicPr>
        <p:blipFill rotWithShape="1">
          <a:blip r:embed="rId5">
            <a:alphaModFix/>
          </a:blip>
          <a:srcRect/>
          <a:stretch/>
        </p:blipFill>
        <p:spPr>
          <a:xfrm>
            <a:off x="9339206" y="3650738"/>
            <a:ext cx="2560542" cy="2200847"/>
          </a:xfrm>
          <a:prstGeom prst="rect">
            <a:avLst/>
          </a:prstGeom>
          <a:noFill/>
          <a:ln>
            <a:noFill/>
          </a:ln>
        </p:spPr>
      </p:pic>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1"/>
          <p:cNvSpPr txBox="1">
            <a:spLocks noGrp="1"/>
          </p:cNvSpPr>
          <p:nvPr>
            <p:ph type="title"/>
          </p:nvPr>
        </p:nvSpPr>
        <p:spPr>
          <a:xfrm>
            <a:off x="3244258" y="430525"/>
            <a:ext cx="4941000" cy="7644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a:t>Blue Team Our </a:t>
            </a:r>
            <a:r>
              <a:rPr lang="en-AU">
                <a:latin typeface="Arial"/>
                <a:ea typeface="Arial"/>
                <a:cs typeface="Arial"/>
                <a:sym typeface="Arial"/>
              </a:rPr>
              <a:t>Target</a:t>
            </a:r>
            <a:r>
              <a:rPr lang="en-AU"/>
              <a:t>s</a:t>
            </a:r>
            <a:endParaRPr/>
          </a:p>
        </p:txBody>
      </p:sp>
      <p:sp>
        <p:nvSpPr>
          <p:cNvPr id="668" name="Google Shape;668;p61"/>
          <p:cNvSpPr txBox="1">
            <a:spLocks noGrp="1"/>
          </p:cNvSpPr>
          <p:nvPr>
            <p:ph type="body" idx="1"/>
          </p:nvPr>
        </p:nvSpPr>
        <p:spPr>
          <a:xfrm>
            <a:off x="794084" y="1194920"/>
            <a:ext cx="10440668" cy="558579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lnSpc>
                <a:spcPct val="110000"/>
              </a:lnSpc>
              <a:spcBef>
                <a:spcPts val="0"/>
              </a:spcBef>
              <a:spcAft>
                <a:spcPts val="0"/>
              </a:spcAft>
              <a:buSzPts val="2940"/>
              <a:buNone/>
            </a:pPr>
            <a:endParaRPr sz="4200">
              <a:solidFill>
                <a:schemeClr val="lt1"/>
              </a:solidFill>
            </a:endParaRPr>
          </a:p>
          <a:p>
            <a:pPr marL="450000" lvl="1" indent="0" algn="l" rtl="0">
              <a:spcBef>
                <a:spcPts val="0"/>
              </a:spcBef>
              <a:spcAft>
                <a:spcPts val="0"/>
              </a:spcAft>
              <a:buSzPts val="2940"/>
              <a:buNone/>
            </a:pPr>
            <a:endParaRPr sz="4200" b="0">
              <a:solidFill>
                <a:schemeClr val="lt1"/>
              </a:solidFill>
            </a:endParaRPr>
          </a:p>
        </p:txBody>
      </p:sp>
      <p:graphicFrame>
        <p:nvGraphicFramePr>
          <p:cNvPr id="669" name="Google Shape;669;p61"/>
          <p:cNvGraphicFramePr/>
          <p:nvPr/>
        </p:nvGraphicFramePr>
        <p:xfrm>
          <a:off x="1673166" y="2067463"/>
          <a:ext cx="3000000" cy="3000000"/>
        </p:xfrm>
        <a:graphic>
          <a:graphicData uri="http://schemas.openxmlformats.org/drawingml/2006/table">
            <a:tbl>
              <a:tblPr firstRow="1" firstCol="1" bandRow="1">
                <a:noFill/>
                <a:tableStyleId>{944ECB7D-A797-4D65-8F28-355B8C4D9B9F}</a:tableStyleId>
              </a:tblPr>
              <a:tblGrid>
                <a:gridCol w="1277650">
                  <a:extLst>
                    <a:ext uri="{9D8B030D-6E8A-4147-A177-3AD203B41FA5}">
                      <a16:colId xmlns:a16="http://schemas.microsoft.com/office/drawing/2014/main" val="20000"/>
                    </a:ext>
                  </a:extLst>
                </a:gridCol>
                <a:gridCol w="1277650">
                  <a:extLst>
                    <a:ext uri="{9D8B030D-6E8A-4147-A177-3AD203B41FA5}">
                      <a16:colId xmlns:a16="http://schemas.microsoft.com/office/drawing/2014/main" val="20001"/>
                    </a:ext>
                  </a:extLst>
                </a:gridCol>
                <a:gridCol w="1277650">
                  <a:extLst>
                    <a:ext uri="{9D8B030D-6E8A-4147-A177-3AD203B41FA5}">
                      <a16:colId xmlns:a16="http://schemas.microsoft.com/office/drawing/2014/main" val="20002"/>
                    </a:ext>
                  </a:extLst>
                </a:gridCol>
                <a:gridCol w="1277650">
                  <a:extLst>
                    <a:ext uri="{9D8B030D-6E8A-4147-A177-3AD203B41FA5}">
                      <a16:colId xmlns:a16="http://schemas.microsoft.com/office/drawing/2014/main" val="20003"/>
                    </a:ext>
                  </a:extLst>
                </a:gridCol>
                <a:gridCol w="1277650">
                  <a:extLst>
                    <a:ext uri="{9D8B030D-6E8A-4147-A177-3AD203B41FA5}">
                      <a16:colId xmlns:a16="http://schemas.microsoft.com/office/drawing/2014/main" val="20004"/>
                    </a:ext>
                  </a:extLst>
                </a:gridCol>
                <a:gridCol w="1278475">
                  <a:extLst>
                    <a:ext uri="{9D8B030D-6E8A-4147-A177-3AD203B41FA5}">
                      <a16:colId xmlns:a16="http://schemas.microsoft.com/office/drawing/2014/main" val="20005"/>
                    </a:ext>
                  </a:extLst>
                </a:gridCol>
                <a:gridCol w="1278475">
                  <a:extLst>
                    <a:ext uri="{9D8B030D-6E8A-4147-A177-3AD203B41FA5}">
                      <a16:colId xmlns:a16="http://schemas.microsoft.com/office/drawing/2014/main" val="20006"/>
                    </a:ext>
                  </a:extLst>
                </a:gridCol>
              </a:tblGrid>
              <a:tr h="415225">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Host Name </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Purpose</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IP Address</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Netbios Name </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Operating System </a:t>
                      </a:r>
                      <a:endParaRPr/>
                    </a:p>
                  </a:txBody>
                  <a:tcPr marL="68575" marR="68575" marT="0" marB="0"/>
                </a:tc>
                <a:tc>
                  <a:txBody>
                    <a:bodyPr/>
                    <a:lstStyle/>
                    <a:p>
                      <a:pPr marL="0" marR="0" lvl="0" indent="0" algn="l" rtl="0">
                        <a:lnSpc>
                          <a:spcPct val="115000"/>
                        </a:lnSpc>
                        <a:spcBef>
                          <a:spcPts val="0"/>
                        </a:spcBef>
                        <a:spcAft>
                          <a:spcPts val="0"/>
                        </a:spcAft>
                        <a:buNone/>
                      </a:pPr>
                      <a:r>
                        <a:rPr lang="en-AU" sz="1200"/>
                        <a:t>Domain Name </a:t>
                      </a:r>
                      <a:endParaRPr sz="1200">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FQDN</a:t>
                      </a:r>
                      <a:endParaRPr/>
                    </a:p>
                  </a:txBody>
                  <a:tcPr marL="68575" marR="68575" marT="0" marB="0"/>
                </a:tc>
                <a:extLst>
                  <a:ext uri="{0D108BD9-81ED-4DB2-BD59-A6C34878D82A}">
                    <a16:rowId xmlns:a16="http://schemas.microsoft.com/office/drawing/2014/main" val="10000"/>
                  </a:ext>
                </a:extLst>
              </a:tr>
              <a:tr h="349050">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Raven</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Webserver</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192.168.1.100</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TARGET1</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Windows 6.1</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Local</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Raven.local</a:t>
                      </a:r>
                      <a:endParaRPr/>
                    </a:p>
                  </a:txBody>
                  <a:tcPr marL="68575" marR="68575" marT="0" marB="0"/>
                </a:tc>
                <a:extLst>
                  <a:ext uri="{0D108BD9-81ED-4DB2-BD59-A6C34878D82A}">
                    <a16:rowId xmlns:a16="http://schemas.microsoft.com/office/drawing/2014/main" val="10001"/>
                  </a:ext>
                </a:extLst>
              </a:tr>
            </a:tbl>
          </a:graphicData>
        </a:graphic>
      </p:graphicFrame>
      <p:graphicFrame>
        <p:nvGraphicFramePr>
          <p:cNvPr id="670" name="Google Shape;670;p61"/>
          <p:cNvGraphicFramePr/>
          <p:nvPr/>
        </p:nvGraphicFramePr>
        <p:xfrm>
          <a:off x="1655179" y="3466130"/>
          <a:ext cx="3000000" cy="3000000"/>
        </p:xfrm>
        <a:graphic>
          <a:graphicData uri="http://schemas.openxmlformats.org/drawingml/2006/table">
            <a:tbl>
              <a:tblPr firstRow="1" firstCol="1" bandRow="1">
                <a:noFill/>
                <a:tableStyleId>{944ECB7D-A797-4D65-8F28-355B8C4D9B9F}</a:tableStyleId>
              </a:tblPr>
              <a:tblGrid>
                <a:gridCol w="1268575">
                  <a:extLst>
                    <a:ext uri="{9D8B030D-6E8A-4147-A177-3AD203B41FA5}">
                      <a16:colId xmlns:a16="http://schemas.microsoft.com/office/drawing/2014/main" val="20000"/>
                    </a:ext>
                  </a:extLst>
                </a:gridCol>
                <a:gridCol w="1268575">
                  <a:extLst>
                    <a:ext uri="{9D8B030D-6E8A-4147-A177-3AD203B41FA5}">
                      <a16:colId xmlns:a16="http://schemas.microsoft.com/office/drawing/2014/main" val="20001"/>
                    </a:ext>
                  </a:extLst>
                </a:gridCol>
                <a:gridCol w="1268575">
                  <a:extLst>
                    <a:ext uri="{9D8B030D-6E8A-4147-A177-3AD203B41FA5}">
                      <a16:colId xmlns:a16="http://schemas.microsoft.com/office/drawing/2014/main" val="20002"/>
                    </a:ext>
                  </a:extLst>
                </a:gridCol>
                <a:gridCol w="1268575">
                  <a:extLst>
                    <a:ext uri="{9D8B030D-6E8A-4147-A177-3AD203B41FA5}">
                      <a16:colId xmlns:a16="http://schemas.microsoft.com/office/drawing/2014/main" val="20003"/>
                    </a:ext>
                  </a:extLst>
                </a:gridCol>
                <a:gridCol w="1268575">
                  <a:extLst>
                    <a:ext uri="{9D8B030D-6E8A-4147-A177-3AD203B41FA5}">
                      <a16:colId xmlns:a16="http://schemas.microsoft.com/office/drawing/2014/main" val="20004"/>
                    </a:ext>
                  </a:extLst>
                </a:gridCol>
                <a:gridCol w="1269375">
                  <a:extLst>
                    <a:ext uri="{9D8B030D-6E8A-4147-A177-3AD203B41FA5}">
                      <a16:colId xmlns:a16="http://schemas.microsoft.com/office/drawing/2014/main" val="20005"/>
                    </a:ext>
                  </a:extLst>
                </a:gridCol>
                <a:gridCol w="1269375">
                  <a:extLst>
                    <a:ext uri="{9D8B030D-6E8A-4147-A177-3AD203B41FA5}">
                      <a16:colId xmlns:a16="http://schemas.microsoft.com/office/drawing/2014/main" val="20006"/>
                    </a:ext>
                  </a:extLst>
                </a:gridCol>
              </a:tblGrid>
              <a:tr h="434750">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Host Name </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Purpose</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IP Address</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Netbios Name </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Operating System </a:t>
                      </a:r>
                      <a:endParaRPr/>
                    </a:p>
                  </a:txBody>
                  <a:tcPr marL="68575" marR="68575" marT="0" marB="0"/>
                </a:tc>
                <a:tc>
                  <a:txBody>
                    <a:bodyPr/>
                    <a:lstStyle/>
                    <a:p>
                      <a:pPr marL="0" marR="0" lvl="0" indent="0" algn="l" rtl="0">
                        <a:lnSpc>
                          <a:spcPct val="115000"/>
                        </a:lnSpc>
                        <a:spcBef>
                          <a:spcPts val="0"/>
                        </a:spcBef>
                        <a:spcAft>
                          <a:spcPts val="0"/>
                        </a:spcAft>
                        <a:buNone/>
                      </a:pPr>
                      <a:r>
                        <a:rPr lang="en-AU" sz="1200"/>
                        <a:t>Domain Name </a:t>
                      </a:r>
                      <a:endParaRPr sz="1200">
                        <a:latin typeface="Arial"/>
                        <a:ea typeface="Arial"/>
                        <a:cs typeface="Arial"/>
                        <a:sym typeface="Arial"/>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FQDN</a:t>
                      </a:r>
                      <a:endParaRPr/>
                    </a:p>
                  </a:txBody>
                  <a:tcPr marL="68575" marR="68575" marT="0" marB="0"/>
                </a:tc>
                <a:extLst>
                  <a:ext uri="{0D108BD9-81ED-4DB2-BD59-A6C34878D82A}">
                    <a16:rowId xmlns:a16="http://schemas.microsoft.com/office/drawing/2014/main" val="10000"/>
                  </a:ext>
                </a:extLst>
              </a:tr>
              <a:tr h="365475">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Raven</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Webserver</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192.168.1.115</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TARGET2</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Windows 6.1</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Local</a:t>
                      </a:r>
                      <a:endParaRPr/>
                    </a:p>
                  </a:txBody>
                  <a:tcPr marL="68575" marR="68575" marT="0" marB="0"/>
                </a:tc>
                <a:tc>
                  <a:txBody>
                    <a:bodyPr/>
                    <a:lstStyle/>
                    <a:p>
                      <a:pPr marL="0" marR="0" lvl="0" indent="0" algn="l" rtl="0">
                        <a:lnSpc>
                          <a:spcPct val="115000"/>
                        </a:lnSpc>
                        <a:spcBef>
                          <a:spcPts val="0"/>
                        </a:spcBef>
                        <a:spcAft>
                          <a:spcPts val="0"/>
                        </a:spcAft>
                        <a:buNone/>
                      </a:pPr>
                      <a:r>
                        <a:rPr lang="en-AU" sz="1200">
                          <a:latin typeface="Arial"/>
                          <a:ea typeface="Arial"/>
                          <a:cs typeface="Arial"/>
                          <a:sym typeface="Arial"/>
                        </a:rPr>
                        <a:t>Raven.local</a:t>
                      </a:r>
                      <a:endParaRPr/>
                    </a:p>
                  </a:txBody>
                  <a:tcPr marL="68575" marR="68575" marT="0" marB="0"/>
                </a:tc>
                <a:extLst>
                  <a:ext uri="{0D108BD9-81ED-4DB2-BD59-A6C34878D82A}">
                    <a16:rowId xmlns:a16="http://schemas.microsoft.com/office/drawing/2014/main" val="10001"/>
                  </a:ext>
                </a:extLst>
              </a:tr>
            </a:tbl>
          </a:graphicData>
        </a:graphic>
      </p:graphicFrame>
      <p:pic>
        <p:nvPicPr>
          <p:cNvPr id="671" name="Google Shape;671;p61"/>
          <p:cNvPicPr preferRelativeResize="0"/>
          <p:nvPr/>
        </p:nvPicPr>
        <p:blipFill rotWithShape="1">
          <a:blip r:embed="rId3">
            <a:alphaModFix/>
          </a:blip>
          <a:srcRect/>
          <a:stretch/>
        </p:blipFill>
        <p:spPr>
          <a:xfrm>
            <a:off x="0" y="0"/>
            <a:ext cx="1516994" cy="1303893"/>
          </a:xfrm>
          <a:prstGeom prst="rect">
            <a:avLst/>
          </a:prstGeom>
          <a:noFill/>
          <a:ln>
            <a:noFill/>
          </a:ln>
        </p:spPr>
      </p:pic>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a94ebbefa3_0_56"/>
          <p:cNvSpPr txBox="1">
            <a:spLocks noGrp="1"/>
          </p:cNvSpPr>
          <p:nvPr>
            <p:ph type="title"/>
          </p:nvPr>
        </p:nvSpPr>
        <p:spPr>
          <a:xfrm>
            <a:off x="913795" y="609600"/>
            <a:ext cx="10353900" cy="1261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AU"/>
              <a:t>ELK Stack &amp; Watcher </a:t>
            </a:r>
            <a:endParaRPr/>
          </a:p>
        </p:txBody>
      </p:sp>
      <p:sp>
        <p:nvSpPr>
          <p:cNvPr id="678" name="Google Shape;678;ga94ebbefa3_0_56"/>
          <p:cNvSpPr txBox="1">
            <a:spLocks noGrp="1"/>
          </p:cNvSpPr>
          <p:nvPr>
            <p:ph type="body" idx="1"/>
          </p:nvPr>
        </p:nvSpPr>
        <p:spPr>
          <a:xfrm>
            <a:off x="913806" y="2076450"/>
            <a:ext cx="10704900" cy="3622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AU" sz="1400">
                <a:solidFill>
                  <a:schemeClr val="lt1"/>
                </a:solidFill>
                <a:latin typeface="Roboto"/>
                <a:ea typeface="Roboto"/>
                <a:cs typeface="Roboto"/>
                <a:sym typeface="Roboto"/>
              </a:rPr>
              <a:t>Traffic to these services should be carefully monitored. To this end, we have implemented the alerts below:</a:t>
            </a:r>
            <a:endParaRPr sz="1400">
              <a:solidFill>
                <a:schemeClr val="lt1"/>
              </a:solidFill>
              <a:latin typeface="Roboto"/>
              <a:ea typeface="Roboto"/>
              <a:cs typeface="Roboto"/>
              <a:sym typeface="Roboto"/>
            </a:endParaRPr>
          </a:p>
          <a:p>
            <a:pPr marL="0" lvl="0" indent="0" algn="l" rtl="0">
              <a:lnSpc>
                <a:spcPct val="115000"/>
              </a:lnSpc>
              <a:spcBef>
                <a:spcPts val="1200"/>
              </a:spcBef>
              <a:spcAft>
                <a:spcPts val="0"/>
              </a:spcAft>
              <a:buNone/>
            </a:pPr>
            <a:r>
              <a:rPr lang="en-AU" sz="1400">
                <a:solidFill>
                  <a:schemeClr val="lt1"/>
                </a:solidFill>
                <a:latin typeface="Roboto"/>
                <a:ea typeface="Roboto"/>
                <a:cs typeface="Roboto"/>
                <a:sym typeface="Roboto"/>
              </a:rPr>
              <a:t> </a:t>
            </a:r>
            <a:endParaRPr sz="1400">
              <a:solidFill>
                <a:schemeClr val="lt1"/>
              </a:solidFill>
              <a:latin typeface="Roboto"/>
              <a:ea typeface="Roboto"/>
              <a:cs typeface="Roboto"/>
              <a:sym typeface="Roboto"/>
            </a:endParaRPr>
          </a:p>
          <a:p>
            <a:pPr marL="0" lvl="0" indent="0" algn="l" rtl="0">
              <a:lnSpc>
                <a:spcPct val="115000"/>
              </a:lnSpc>
              <a:spcBef>
                <a:spcPts val="1200"/>
              </a:spcBef>
              <a:spcAft>
                <a:spcPts val="0"/>
              </a:spcAft>
              <a:buNone/>
            </a:pPr>
            <a:r>
              <a:rPr lang="en-AU" sz="1400">
                <a:solidFill>
                  <a:schemeClr val="lt1"/>
                </a:solidFill>
                <a:latin typeface="Roboto"/>
                <a:ea typeface="Roboto"/>
                <a:cs typeface="Roboto"/>
                <a:sym typeface="Roboto"/>
              </a:rPr>
              <a:t>Anything searchable in the logs is able to be created as a watch, the watch alerts itself has five components:</a:t>
            </a:r>
            <a:endParaRPr sz="1400">
              <a:solidFill>
                <a:schemeClr val="lt1"/>
              </a:solidFill>
              <a:latin typeface="Roboto"/>
              <a:ea typeface="Roboto"/>
              <a:cs typeface="Roboto"/>
              <a:sym typeface="Roboto"/>
            </a:endParaRPr>
          </a:p>
          <a:p>
            <a:pPr marL="0" lvl="0" indent="0" algn="l" rtl="0">
              <a:lnSpc>
                <a:spcPct val="115000"/>
              </a:lnSpc>
              <a:spcBef>
                <a:spcPts val="1200"/>
              </a:spcBef>
              <a:spcAft>
                <a:spcPts val="0"/>
              </a:spcAft>
              <a:buNone/>
            </a:pPr>
            <a:r>
              <a:rPr lang="en-AU" sz="1400">
                <a:solidFill>
                  <a:schemeClr val="lt1"/>
                </a:solidFill>
                <a:latin typeface="Roboto"/>
                <a:ea typeface="Roboto"/>
                <a:cs typeface="Roboto"/>
                <a:sym typeface="Roboto"/>
              </a:rPr>
              <a:t> </a:t>
            </a:r>
            <a:endParaRPr sz="1400">
              <a:solidFill>
                <a:schemeClr val="lt1"/>
              </a:solidFill>
              <a:latin typeface="Roboto"/>
              <a:ea typeface="Roboto"/>
              <a:cs typeface="Roboto"/>
              <a:sym typeface="Roboto"/>
            </a:endParaRPr>
          </a:p>
          <a:p>
            <a:pPr marL="0" lvl="0" indent="0" algn="l" rtl="0">
              <a:lnSpc>
                <a:spcPct val="115000"/>
              </a:lnSpc>
              <a:spcBef>
                <a:spcPts val="1200"/>
              </a:spcBef>
              <a:spcAft>
                <a:spcPts val="0"/>
              </a:spcAft>
              <a:buNone/>
            </a:pPr>
            <a:r>
              <a:rPr lang="en-AU" sz="1400">
                <a:solidFill>
                  <a:schemeClr val="lt1"/>
                </a:solidFill>
                <a:latin typeface="Roboto"/>
                <a:ea typeface="Roboto"/>
                <a:cs typeface="Roboto"/>
                <a:sym typeface="Roboto"/>
              </a:rPr>
              <a:t>        	1. trigger – watch execution schedule, what time or how often in which to run alert</a:t>
            </a:r>
            <a:endParaRPr sz="1400">
              <a:solidFill>
                <a:schemeClr val="lt1"/>
              </a:solidFill>
              <a:latin typeface="Roboto"/>
              <a:ea typeface="Roboto"/>
              <a:cs typeface="Roboto"/>
              <a:sym typeface="Roboto"/>
            </a:endParaRPr>
          </a:p>
          <a:p>
            <a:pPr marL="0" lvl="0" indent="457200" algn="l" rtl="0">
              <a:lnSpc>
                <a:spcPct val="115000"/>
              </a:lnSpc>
              <a:spcBef>
                <a:spcPts val="1200"/>
              </a:spcBef>
              <a:spcAft>
                <a:spcPts val="0"/>
              </a:spcAft>
              <a:buNone/>
            </a:pPr>
            <a:r>
              <a:rPr lang="en-AU" sz="1400">
                <a:solidFill>
                  <a:schemeClr val="lt1"/>
                </a:solidFill>
                <a:latin typeface="Roboto"/>
                <a:ea typeface="Roboto"/>
                <a:cs typeface="Roboto"/>
                <a:sym typeface="Roboto"/>
              </a:rPr>
              <a:t>2. input – indices ie. “apache_logs” against our request ie. “etc/passwd”</a:t>
            </a:r>
            <a:endParaRPr sz="1400">
              <a:solidFill>
                <a:schemeClr val="lt1"/>
              </a:solidFill>
              <a:latin typeface="Roboto"/>
              <a:ea typeface="Roboto"/>
              <a:cs typeface="Roboto"/>
              <a:sym typeface="Roboto"/>
            </a:endParaRPr>
          </a:p>
          <a:p>
            <a:pPr marL="457200" lvl="0" indent="0" algn="l" rtl="0">
              <a:lnSpc>
                <a:spcPct val="115000"/>
              </a:lnSpc>
              <a:spcBef>
                <a:spcPts val="1200"/>
              </a:spcBef>
              <a:spcAft>
                <a:spcPts val="0"/>
              </a:spcAft>
              <a:buNone/>
            </a:pPr>
            <a:r>
              <a:rPr lang="en-AU" sz="1400">
                <a:solidFill>
                  <a:schemeClr val="lt1"/>
                </a:solidFill>
                <a:latin typeface="Roboto"/>
                <a:ea typeface="Roboto"/>
                <a:cs typeface="Roboto"/>
                <a:sym typeface="Roboto"/>
              </a:rPr>
              <a:t>3. condition – where the watch payload is tested against the watch payload ie. “ctx.payload.hits.total” : { “gt”  : 0</a:t>
            </a:r>
            <a:endParaRPr sz="1400">
              <a:solidFill>
                <a:schemeClr val="lt1"/>
              </a:solidFill>
              <a:latin typeface="Roboto"/>
              <a:ea typeface="Roboto"/>
              <a:cs typeface="Roboto"/>
              <a:sym typeface="Roboto"/>
            </a:endParaRPr>
          </a:p>
          <a:p>
            <a:pPr marL="0" lvl="0" indent="457200" algn="l" rtl="0">
              <a:lnSpc>
                <a:spcPct val="115000"/>
              </a:lnSpc>
              <a:spcBef>
                <a:spcPts val="1200"/>
              </a:spcBef>
              <a:spcAft>
                <a:spcPts val="0"/>
              </a:spcAft>
              <a:buNone/>
            </a:pPr>
            <a:r>
              <a:rPr lang="en-AU" sz="1400">
                <a:solidFill>
                  <a:schemeClr val="lt1"/>
                </a:solidFill>
                <a:latin typeface="Roboto"/>
                <a:ea typeface="Roboto"/>
                <a:cs typeface="Roboto"/>
                <a:sym typeface="Roboto"/>
              </a:rPr>
              <a:t>4. transform – outcome</a:t>
            </a:r>
            <a:endParaRPr sz="1400">
              <a:solidFill>
                <a:schemeClr val="lt1"/>
              </a:solidFill>
              <a:latin typeface="Roboto"/>
              <a:ea typeface="Roboto"/>
              <a:cs typeface="Roboto"/>
              <a:sym typeface="Roboto"/>
            </a:endParaRPr>
          </a:p>
          <a:p>
            <a:pPr marL="457200" lvl="0" indent="0" algn="l" rtl="0">
              <a:lnSpc>
                <a:spcPct val="115000"/>
              </a:lnSpc>
              <a:spcBef>
                <a:spcPts val="1200"/>
              </a:spcBef>
              <a:spcAft>
                <a:spcPts val="0"/>
              </a:spcAft>
              <a:buNone/>
            </a:pPr>
            <a:r>
              <a:rPr lang="en-AU" sz="1400">
                <a:solidFill>
                  <a:schemeClr val="lt1"/>
                </a:solidFill>
                <a:latin typeface="Roboto"/>
                <a:ea typeface="Roboto"/>
                <a:cs typeface="Roboto"/>
                <a:sym typeface="Roboto"/>
              </a:rPr>
              <a:t>5. actions – if the watch condition is met we can trigger our alert to send an email/text or index back to elastic search</a:t>
            </a:r>
            <a:endParaRPr sz="1400">
              <a:solidFill>
                <a:schemeClr val="lt1"/>
              </a:solidFill>
              <a:latin typeface="Roboto"/>
              <a:ea typeface="Roboto"/>
              <a:cs typeface="Roboto"/>
              <a:sym typeface="Roboto"/>
            </a:endParaRPr>
          </a:p>
          <a:p>
            <a:pPr marL="457200" lvl="0" indent="0" algn="l" rtl="0">
              <a:lnSpc>
                <a:spcPct val="115000"/>
              </a:lnSpc>
              <a:spcBef>
                <a:spcPts val="1200"/>
              </a:spcBef>
              <a:spcAft>
                <a:spcPts val="0"/>
              </a:spcAft>
              <a:buNone/>
            </a:pPr>
            <a:r>
              <a:rPr lang="en-AU" sz="1100">
                <a:solidFill>
                  <a:schemeClr val="lt1"/>
                </a:solidFill>
                <a:latin typeface="Roboto"/>
                <a:ea typeface="Roboto"/>
                <a:cs typeface="Roboto"/>
                <a:sym typeface="Roboto"/>
              </a:rPr>
              <a:t> </a:t>
            </a:r>
            <a:endParaRPr sz="1100">
              <a:solidFill>
                <a:schemeClr val="lt1"/>
              </a:solidFill>
              <a:latin typeface="Roboto"/>
              <a:ea typeface="Roboto"/>
              <a:cs typeface="Roboto"/>
              <a:sym typeface="Roboto"/>
            </a:endParaRPr>
          </a:p>
          <a:p>
            <a:pPr marL="0" lvl="0" indent="0" algn="l" rtl="0">
              <a:spcBef>
                <a:spcPts val="1200"/>
              </a:spcBef>
              <a:spcAft>
                <a:spcPts val="600"/>
              </a:spcAft>
              <a:buNone/>
            </a:pPr>
            <a:endParaRPr>
              <a:solidFill>
                <a:schemeClr val="lt1"/>
              </a:solidFill>
            </a:endParaRPr>
          </a:p>
        </p:txBody>
      </p:sp>
      <p:pic>
        <p:nvPicPr>
          <p:cNvPr id="679" name="Google Shape;679;ga94ebbefa3_0_56"/>
          <p:cNvPicPr preferRelativeResize="0"/>
          <p:nvPr/>
        </p:nvPicPr>
        <p:blipFill rotWithShape="1">
          <a:blip r:embed="rId3">
            <a:alphaModFix/>
          </a:blip>
          <a:srcRect/>
          <a:stretch/>
        </p:blipFill>
        <p:spPr>
          <a:xfrm>
            <a:off x="0" y="0"/>
            <a:ext cx="1516994" cy="13038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a94ebbefa3_0_64"/>
          <p:cNvSpPr txBox="1">
            <a:spLocks noGrp="1"/>
          </p:cNvSpPr>
          <p:nvPr>
            <p:ph type="title"/>
          </p:nvPr>
        </p:nvSpPr>
        <p:spPr>
          <a:xfrm>
            <a:off x="913795" y="609600"/>
            <a:ext cx="10353900" cy="1261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AU"/>
              <a:t>Alert Metrics</a:t>
            </a:r>
            <a:endParaRPr/>
          </a:p>
        </p:txBody>
      </p:sp>
      <p:sp>
        <p:nvSpPr>
          <p:cNvPr id="686" name="Google Shape;686;ga94ebbefa3_0_64"/>
          <p:cNvSpPr txBox="1">
            <a:spLocks noGrp="1"/>
          </p:cNvSpPr>
          <p:nvPr>
            <p:ph type="body" idx="1"/>
          </p:nvPr>
        </p:nvSpPr>
        <p:spPr>
          <a:xfrm>
            <a:off x="913795" y="2076450"/>
            <a:ext cx="4856700" cy="3622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AU" sz="1300"/>
              <a:t>Excessive HTTP Errors is implemented as follows:</a:t>
            </a:r>
            <a:endParaRPr sz="1300"/>
          </a:p>
          <a:p>
            <a:pPr marL="0" lvl="0" indent="0" algn="l" rtl="0">
              <a:spcBef>
                <a:spcPts val="600"/>
              </a:spcBef>
              <a:spcAft>
                <a:spcPts val="0"/>
              </a:spcAft>
              <a:buNone/>
            </a:pPr>
            <a:r>
              <a:rPr lang="en-AU" sz="1300"/>
              <a:t>Metric: http.response.status.code</a:t>
            </a:r>
            <a:endParaRPr sz="1300"/>
          </a:p>
          <a:p>
            <a:pPr marL="0" lvl="0" indent="0" algn="l" rtl="0">
              <a:spcBef>
                <a:spcPts val="600"/>
              </a:spcBef>
              <a:spcAft>
                <a:spcPts val="0"/>
              </a:spcAft>
              <a:buNone/>
            </a:pPr>
            <a:r>
              <a:rPr lang="en-AU" sz="1300"/>
              <a:t>Threshold: Grouped over top 5 for the last five minutes</a:t>
            </a:r>
            <a:endParaRPr sz="1300"/>
          </a:p>
          <a:p>
            <a:pPr marL="0" lvl="0" indent="0" algn="l" rtl="0">
              <a:spcBef>
                <a:spcPts val="600"/>
              </a:spcBef>
              <a:spcAft>
                <a:spcPts val="0"/>
              </a:spcAft>
              <a:buNone/>
            </a:pPr>
            <a:r>
              <a:rPr lang="en-AU" sz="1300"/>
              <a:t>Vulnerability Mitigated: Denial of Service Attack or Brute    Force attacks</a:t>
            </a:r>
            <a:endParaRPr sz="1300"/>
          </a:p>
          <a:p>
            <a:pPr marL="0" lvl="0" indent="0" algn="l" rtl="0">
              <a:spcBef>
                <a:spcPts val="600"/>
              </a:spcBef>
              <a:spcAft>
                <a:spcPts val="0"/>
              </a:spcAft>
              <a:buNone/>
            </a:pPr>
            <a:r>
              <a:rPr lang="en-AU" sz="1300"/>
              <a:t>Reliability: This alert is Highly Reliable, the alert fired during scans</a:t>
            </a:r>
            <a:endParaRPr sz="1300"/>
          </a:p>
          <a:p>
            <a:pPr marL="0" lvl="0" indent="0" algn="l" rtl="0">
              <a:spcBef>
                <a:spcPts val="600"/>
              </a:spcBef>
              <a:spcAft>
                <a:spcPts val="0"/>
              </a:spcAft>
              <a:buNone/>
            </a:pPr>
            <a:endParaRPr sz="1300"/>
          </a:p>
          <a:p>
            <a:pPr marL="0" lvl="0" indent="0" algn="l" rtl="0">
              <a:spcBef>
                <a:spcPts val="600"/>
              </a:spcBef>
              <a:spcAft>
                <a:spcPts val="0"/>
              </a:spcAft>
              <a:buNone/>
            </a:pPr>
            <a:r>
              <a:rPr lang="en-AU" sz="1300"/>
              <a:t>HTTP Request Size Monitor is implemented as follows:</a:t>
            </a:r>
            <a:endParaRPr sz="1300"/>
          </a:p>
          <a:p>
            <a:pPr marL="0" lvl="0" indent="0" algn="l" rtl="0">
              <a:spcBef>
                <a:spcPts val="600"/>
              </a:spcBef>
              <a:spcAft>
                <a:spcPts val="0"/>
              </a:spcAft>
              <a:buNone/>
            </a:pPr>
            <a:r>
              <a:rPr lang="en-AU" sz="1300"/>
              <a:t>Metric: http.response.body.bytes</a:t>
            </a:r>
            <a:endParaRPr sz="1300"/>
          </a:p>
          <a:p>
            <a:pPr marL="0" lvl="0" indent="0" algn="l" rtl="0">
              <a:spcBef>
                <a:spcPts val="600"/>
              </a:spcBef>
              <a:spcAft>
                <a:spcPts val="0"/>
              </a:spcAft>
              <a:buNone/>
            </a:pPr>
            <a:r>
              <a:rPr lang="en-AU" sz="1300"/>
              <a:t>Threshold: sum of bytes is above 3500 for a minute</a:t>
            </a:r>
            <a:endParaRPr sz="1300"/>
          </a:p>
          <a:p>
            <a:pPr marL="0" lvl="0" indent="0" algn="l" rtl="0">
              <a:spcBef>
                <a:spcPts val="600"/>
              </a:spcBef>
              <a:spcAft>
                <a:spcPts val="0"/>
              </a:spcAft>
              <a:buNone/>
            </a:pPr>
            <a:r>
              <a:rPr lang="en-AU" sz="1300"/>
              <a:t>Vulnerability Mitigated: Payload Delivery Attempt</a:t>
            </a:r>
            <a:endParaRPr sz="1300"/>
          </a:p>
          <a:p>
            <a:pPr marL="0" lvl="0" indent="0" algn="l" rtl="0">
              <a:spcBef>
                <a:spcPts val="600"/>
              </a:spcBef>
              <a:spcAft>
                <a:spcPts val="0"/>
              </a:spcAft>
              <a:buNone/>
            </a:pPr>
            <a:r>
              <a:rPr lang="en-AU" sz="1300"/>
              <a:t>Reliability: Highly reliable if baseline and thresholds set properly</a:t>
            </a:r>
            <a:endParaRPr sz="1300"/>
          </a:p>
          <a:p>
            <a:pPr marL="0" lvl="0" indent="0" algn="l" rtl="0">
              <a:spcBef>
                <a:spcPts val="600"/>
              </a:spcBef>
              <a:spcAft>
                <a:spcPts val="600"/>
              </a:spcAft>
              <a:buNone/>
            </a:pPr>
            <a:endParaRPr sz="1300"/>
          </a:p>
        </p:txBody>
      </p:sp>
      <p:sp>
        <p:nvSpPr>
          <p:cNvPr id="687" name="Google Shape;687;ga94ebbefa3_0_64"/>
          <p:cNvSpPr txBox="1">
            <a:spLocks noGrp="1"/>
          </p:cNvSpPr>
          <p:nvPr>
            <p:ph type="body" idx="2"/>
          </p:nvPr>
        </p:nvSpPr>
        <p:spPr>
          <a:xfrm>
            <a:off x="6410716" y="2076451"/>
            <a:ext cx="4856700" cy="3622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sz="1400"/>
          </a:p>
          <a:p>
            <a:pPr marL="0" lvl="0" indent="0" algn="l" rtl="0">
              <a:spcBef>
                <a:spcPts val="600"/>
              </a:spcBef>
              <a:spcAft>
                <a:spcPts val="0"/>
              </a:spcAft>
              <a:buNone/>
            </a:pPr>
            <a:r>
              <a:rPr lang="en-AU" sz="1400"/>
              <a:t>Failed login attempts is implemented as follows:</a:t>
            </a:r>
            <a:endParaRPr sz="1400"/>
          </a:p>
          <a:p>
            <a:pPr marL="0" lvl="0" indent="0" algn="l" rtl="0">
              <a:spcBef>
                <a:spcPts val="600"/>
              </a:spcBef>
              <a:spcAft>
                <a:spcPts val="0"/>
              </a:spcAft>
              <a:buNone/>
            </a:pPr>
            <a:r>
              <a:rPr lang="en-AU" sz="1400"/>
              <a:t>Metric: request run against auth-logs where the login outcome was failed password </a:t>
            </a:r>
            <a:endParaRPr sz="1400"/>
          </a:p>
          <a:p>
            <a:pPr marL="0" lvl="0" indent="0" algn="l" rtl="0">
              <a:spcBef>
                <a:spcPts val="600"/>
              </a:spcBef>
              <a:spcAft>
                <a:spcPts val="0"/>
              </a:spcAft>
              <a:buNone/>
            </a:pPr>
            <a:r>
              <a:rPr lang="en-AU" sz="1400"/>
              <a:t>Threshold: More then 10 failed login in attempts from the same source IP in the last 5mins (interval every 10 secs)</a:t>
            </a:r>
            <a:endParaRPr sz="1400"/>
          </a:p>
          <a:p>
            <a:pPr marL="0" lvl="0" indent="0" algn="l" rtl="0">
              <a:spcBef>
                <a:spcPts val="600"/>
              </a:spcBef>
              <a:spcAft>
                <a:spcPts val="0"/>
              </a:spcAft>
              <a:buClr>
                <a:schemeClr val="dk1"/>
              </a:buClr>
              <a:buSzPts val="1100"/>
              <a:buFont typeface="Arial"/>
              <a:buNone/>
            </a:pPr>
            <a:r>
              <a:rPr lang="en-AU" sz="1400"/>
              <a:t>Vulnerability Mitigated: Bruteforce login attempts </a:t>
            </a:r>
            <a:endParaRPr sz="1400"/>
          </a:p>
          <a:p>
            <a:pPr marL="0" lvl="0" indent="0" algn="l" rtl="0">
              <a:spcBef>
                <a:spcPts val="600"/>
              </a:spcBef>
              <a:spcAft>
                <a:spcPts val="0"/>
              </a:spcAft>
              <a:buNone/>
            </a:pPr>
            <a:r>
              <a:rPr lang="en-AU" sz="1400"/>
              <a:t>Reliability: This alert is Highly Reliable, the alert fired during scans</a:t>
            </a:r>
            <a:endParaRPr sz="1400"/>
          </a:p>
          <a:p>
            <a:pPr marL="0" lvl="0" indent="0" algn="l" rtl="0">
              <a:spcBef>
                <a:spcPts val="600"/>
              </a:spcBef>
              <a:spcAft>
                <a:spcPts val="600"/>
              </a:spcAft>
              <a:buNone/>
            </a:pPr>
            <a:endParaRPr sz="1400"/>
          </a:p>
        </p:txBody>
      </p:sp>
      <p:pic>
        <p:nvPicPr>
          <p:cNvPr id="688" name="Google Shape;688;ga94ebbefa3_0_64"/>
          <p:cNvPicPr preferRelativeResize="0"/>
          <p:nvPr/>
        </p:nvPicPr>
        <p:blipFill rotWithShape="1">
          <a:blip r:embed="rId3">
            <a:alphaModFix/>
          </a:blip>
          <a:srcRect/>
          <a:stretch/>
        </p:blipFill>
        <p:spPr>
          <a:xfrm>
            <a:off x="0" y="0"/>
            <a:ext cx="1516994" cy="130389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2"/>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a:t>Watcher Alerts </a:t>
            </a:r>
            <a:endParaRPr/>
          </a:p>
        </p:txBody>
      </p:sp>
      <p:pic>
        <p:nvPicPr>
          <p:cNvPr id="694" name="Google Shape;694;p62"/>
          <p:cNvPicPr preferRelativeResize="0"/>
          <p:nvPr/>
        </p:nvPicPr>
        <p:blipFill rotWithShape="1">
          <a:blip r:embed="rId3">
            <a:alphaModFix/>
          </a:blip>
          <a:srcRect/>
          <a:stretch/>
        </p:blipFill>
        <p:spPr>
          <a:xfrm>
            <a:off x="1061545" y="1662707"/>
            <a:ext cx="9812770" cy="4738092"/>
          </a:xfrm>
          <a:prstGeom prst="rect">
            <a:avLst/>
          </a:prstGeom>
          <a:noFill/>
          <a:ln>
            <a:noFill/>
          </a:ln>
        </p:spPr>
      </p:pic>
      <p:pic>
        <p:nvPicPr>
          <p:cNvPr id="695" name="Google Shape;695;p62"/>
          <p:cNvPicPr preferRelativeResize="0"/>
          <p:nvPr/>
        </p:nvPicPr>
        <p:blipFill rotWithShape="1">
          <a:blip r:embed="rId4">
            <a:alphaModFix/>
          </a:blip>
          <a:srcRect/>
          <a:stretch/>
        </p:blipFill>
        <p:spPr>
          <a:xfrm>
            <a:off x="0" y="0"/>
            <a:ext cx="1516994" cy="1303893"/>
          </a:xfrm>
          <a:prstGeom prst="rect">
            <a:avLst/>
          </a:prstGeom>
          <a:noFill/>
          <a:ln>
            <a:noFill/>
          </a:ln>
        </p:spPr>
      </p:pic>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3"/>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a:t>System Logs </a:t>
            </a:r>
            <a:endParaRPr/>
          </a:p>
        </p:txBody>
      </p:sp>
      <p:pic>
        <p:nvPicPr>
          <p:cNvPr id="701" name="Google Shape;701;p63"/>
          <p:cNvPicPr preferRelativeResize="0">
            <a:picLocks noGrp="1"/>
          </p:cNvPicPr>
          <p:nvPr>
            <p:ph type="body" idx="1"/>
          </p:nvPr>
        </p:nvPicPr>
        <p:blipFill rotWithShape="1">
          <a:blip r:embed="rId3">
            <a:alphaModFix/>
          </a:blip>
          <a:srcRect/>
          <a:stretch/>
        </p:blipFill>
        <p:spPr>
          <a:xfrm>
            <a:off x="1268392" y="2076450"/>
            <a:ext cx="9655215" cy="3714750"/>
          </a:xfrm>
          <a:prstGeom prst="rect">
            <a:avLst/>
          </a:prstGeom>
          <a:noFill/>
          <a:ln>
            <a:noFill/>
          </a:ln>
          <a:effectLst>
            <a:outerShdw blurRad="25400">
              <a:srgbClr val="000000">
                <a:alpha val="45882"/>
              </a:srgbClr>
            </a:outerShdw>
          </a:effectLst>
        </p:spPr>
      </p:pic>
      <p:pic>
        <p:nvPicPr>
          <p:cNvPr id="702" name="Google Shape;702;p63"/>
          <p:cNvPicPr preferRelativeResize="0"/>
          <p:nvPr/>
        </p:nvPicPr>
        <p:blipFill rotWithShape="1">
          <a:blip r:embed="rId4">
            <a:alphaModFix/>
          </a:blip>
          <a:srcRect/>
          <a:stretch/>
        </p:blipFill>
        <p:spPr>
          <a:xfrm>
            <a:off x="0" y="0"/>
            <a:ext cx="1516994" cy="1303893"/>
          </a:xfrm>
          <a:prstGeom prst="rect">
            <a:avLst/>
          </a:prstGeom>
          <a:noFill/>
          <a:ln>
            <a:noFill/>
          </a:ln>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4"/>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a:t>Sudo Commands</a:t>
            </a:r>
            <a:endParaRPr/>
          </a:p>
        </p:txBody>
      </p:sp>
      <p:pic>
        <p:nvPicPr>
          <p:cNvPr id="708" name="Google Shape;708;p64"/>
          <p:cNvPicPr preferRelativeResize="0">
            <a:picLocks noGrp="1"/>
          </p:cNvPicPr>
          <p:nvPr>
            <p:ph type="body" idx="1"/>
          </p:nvPr>
        </p:nvPicPr>
        <p:blipFill rotWithShape="1">
          <a:blip r:embed="rId3">
            <a:alphaModFix/>
          </a:blip>
          <a:srcRect/>
          <a:stretch/>
        </p:blipFill>
        <p:spPr>
          <a:xfrm>
            <a:off x="2155473" y="2076450"/>
            <a:ext cx="7871400" cy="3714900"/>
          </a:xfrm>
          <a:prstGeom prst="rect">
            <a:avLst/>
          </a:prstGeom>
          <a:noFill/>
          <a:ln>
            <a:noFill/>
          </a:ln>
          <a:effectLst>
            <a:outerShdw blurRad="25400">
              <a:srgbClr val="000000">
                <a:alpha val="45882"/>
              </a:srgbClr>
            </a:outerShdw>
          </a:effectLst>
        </p:spPr>
      </p:pic>
      <p:pic>
        <p:nvPicPr>
          <p:cNvPr id="709" name="Google Shape;709;p64"/>
          <p:cNvPicPr preferRelativeResize="0"/>
          <p:nvPr/>
        </p:nvPicPr>
        <p:blipFill rotWithShape="1">
          <a:blip r:embed="rId4">
            <a:alphaModFix/>
          </a:blip>
          <a:srcRect/>
          <a:stretch/>
        </p:blipFill>
        <p:spPr>
          <a:xfrm>
            <a:off x="0" y="0"/>
            <a:ext cx="1516994" cy="1303893"/>
          </a:xfrm>
          <a:prstGeom prst="rect">
            <a:avLst/>
          </a:prstGeom>
          <a:noFill/>
          <a:ln>
            <a:noFill/>
          </a:ln>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65"/>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a:t>SSH Login Attempts</a:t>
            </a:r>
            <a:endParaRPr/>
          </a:p>
        </p:txBody>
      </p:sp>
      <p:pic>
        <p:nvPicPr>
          <p:cNvPr id="715" name="Google Shape;715;p65"/>
          <p:cNvPicPr preferRelativeResize="0">
            <a:picLocks noGrp="1"/>
          </p:cNvPicPr>
          <p:nvPr>
            <p:ph type="body" idx="1"/>
          </p:nvPr>
        </p:nvPicPr>
        <p:blipFill rotWithShape="1">
          <a:blip r:embed="rId3">
            <a:alphaModFix/>
          </a:blip>
          <a:srcRect/>
          <a:stretch/>
        </p:blipFill>
        <p:spPr>
          <a:xfrm>
            <a:off x="1758366" y="2076450"/>
            <a:ext cx="8522618" cy="3714750"/>
          </a:xfrm>
          <a:prstGeom prst="rect">
            <a:avLst/>
          </a:prstGeom>
          <a:noFill/>
          <a:ln>
            <a:noFill/>
          </a:ln>
          <a:effectLst>
            <a:outerShdw blurRad="25400">
              <a:srgbClr val="000000">
                <a:alpha val="45882"/>
              </a:srgbClr>
            </a:outerShdw>
          </a:effectLst>
        </p:spPr>
      </p:pic>
      <p:pic>
        <p:nvPicPr>
          <p:cNvPr id="716" name="Google Shape;716;p65"/>
          <p:cNvPicPr preferRelativeResize="0"/>
          <p:nvPr/>
        </p:nvPicPr>
        <p:blipFill rotWithShape="1">
          <a:blip r:embed="rId4">
            <a:alphaModFix/>
          </a:blip>
          <a:srcRect/>
          <a:stretch/>
        </p:blipFill>
        <p:spPr>
          <a:xfrm>
            <a:off x="0" y="0"/>
            <a:ext cx="1516994" cy="1303893"/>
          </a:xfrm>
          <a:prstGeom prst="rect">
            <a:avLst/>
          </a:prstGeom>
          <a:noFill/>
          <a:ln>
            <a:noFill/>
          </a:ln>
        </p:spPr>
      </p:pic>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a94ebbefa3_0_6"/>
          <p:cNvSpPr txBox="1">
            <a:spLocks noGrp="1"/>
          </p:cNvSpPr>
          <p:nvPr>
            <p:ph type="title"/>
          </p:nvPr>
        </p:nvSpPr>
        <p:spPr>
          <a:xfrm>
            <a:off x="919045" y="1905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2"/>
              </a:buClr>
              <a:buSzPts val="4600"/>
              <a:buFont typeface="Arial"/>
              <a:buNone/>
            </a:pPr>
            <a:r>
              <a:rPr lang="en-AU"/>
              <a:t>General Recommendations</a:t>
            </a:r>
            <a:endParaRPr/>
          </a:p>
          <a:p>
            <a:pPr marL="0" lvl="0" indent="0" algn="ctr" rtl="0">
              <a:lnSpc>
                <a:spcPct val="90000"/>
              </a:lnSpc>
              <a:spcBef>
                <a:spcPts val="0"/>
              </a:spcBef>
              <a:spcAft>
                <a:spcPts val="0"/>
              </a:spcAft>
              <a:buClr>
                <a:schemeClr val="lt2"/>
              </a:buClr>
              <a:buSzPts val="4600"/>
              <a:buFont typeface="Arial"/>
              <a:buNone/>
            </a:pPr>
            <a:r>
              <a:rPr lang="en-AU"/>
              <a:t>Hardening System </a:t>
            </a:r>
            <a:endParaRPr/>
          </a:p>
        </p:txBody>
      </p:sp>
      <p:pic>
        <p:nvPicPr>
          <p:cNvPr id="722" name="Google Shape;722;ga94ebbefa3_0_6"/>
          <p:cNvPicPr preferRelativeResize="0"/>
          <p:nvPr/>
        </p:nvPicPr>
        <p:blipFill rotWithShape="1">
          <a:blip r:embed="rId3">
            <a:alphaModFix/>
          </a:blip>
          <a:srcRect/>
          <a:stretch/>
        </p:blipFill>
        <p:spPr>
          <a:xfrm>
            <a:off x="0" y="0"/>
            <a:ext cx="1516994" cy="1303893"/>
          </a:xfrm>
          <a:prstGeom prst="rect">
            <a:avLst/>
          </a:prstGeom>
          <a:noFill/>
          <a:ln>
            <a:noFill/>
          </a:ln>
        </p:spPr>
      </p:pic>
      <p:sp>
        <p:nvSpPr>
          <p:cNvPr id="723" name="Google Shape;723;ga94ebbefa3_0_6"/>
          <p:cNvSpPr txBox="1"/>
          <p:nvPr/>
        </p:nvSpPr>
        <p:spPr>
          <a:xfrm>
            <a:off x="733425" y="1981200"/>
            <a:ext cx="9351600" cy="3000000"/>
          </a:xfrm>
          <a:prstGeom prst="rect">
            <a:avLst/>
          </a:prstGeom>
          <a:noFill/>
          <a:ln>
            <a:noFill/>
          </a:ln>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r>
              <a:rPr lang="en-AU">
                <a:solidFill>
                  <a:schemeClr val="lt1"/>
                </a:solidFill>
              </a:rPr>
              <a:t>·</a:t>
            </a:r>
            <a:r>
              <a:rPr lang="en-AU" sz="1000">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Enable the fail2ban to protect against brute force attacks</a:t>
            </a:r>
            <a:endParaRPr>
              <a:solidFill>
                <a:schemeClr val="lt1"/>
              </a:solidFill>
              <a:latin typeface="Roboto"/>
              <a:ea typeface="Roboto"/>
              <a:cs typeface="Roboto"/>
              <a:sym typeface="Roboto"/>
            </a:endParaRPr>
          </a:p>
          <a:p>
            <a:pPr marL="0" lvl="0" indent="-228600" algn="l" rtl="0">
              <a:lnSpc>
                <a:spcPct val="115000"/>
              </a:lnSpc>
              <a:spcBef>
                <a:spcPts val="1200"/>
              </a:spcBef>
              <a:spcAft>
                <a:spcPts val="0"/>
              </a:spcAft>
              <a:buNone/>
            </a:pPr>
            <a:r>
              <a:rPr lang="en-AU">
                <a:solidFill>
                  <a:schemeClr val="lt1"/>
                </a:solidFill>
              </a:rPr>
              <a:t>·</a:t>
            </a:r>
            <a:r>
              <a:rPr lang="en-AU" sz="1000">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Patch everything: Keep your systems up-to-date to avoid exploits of known vulnerabilities</a:t>
            </a:r>
            <a:endParaRPr>
              <a:solidFill>
                <a:schemeClr val="lt1"/>
              </a:solidFill>
              <a:latin typeface="Roboto"/>
              <a:ea typeface="Roboto"/>
              <a:cs typeface="Roboto"/>
              <a:sym typeface="Roboto"/>
            </a:endParaRPr>
          </a:p>
          <a:p>
            <a:pPr marL="0" lvl="0" indent="-228600" algn="l" rtl="0">
              <a:lnSpc>
                <a:spcPct val="115000"/>
              </a:lnSpc>
              <a:spcBef>
                <a:spcPts val="1200"/>
              </a:spcBef>
              <a:spcAft>
                <a:spcPts val="0"/>
              </a:spcAft>
              <a:buNone/>
            </a:pPr>
            <a:r>
              <a:rPr lang="en-AU">
                <a:solidFill>
                  <a:schemeClr val="lt1"/>
                </a:solidFill>
              </a:rPr>
              <a:t>·</a:t>
            </a:r>
            <a:r>
              <a:rPr lang="en-AU" sz="1000">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No single point of failure: Whether it’s ransomware, malware, hardware failure, database error, or something else. If your data is important, then it should be backed up, at least one other secure location</a:t>
            </a:r>
            <a:endParaRPr>
              <a:solidFill>
                <a:schemeClr val="lt1"/>
              </a:solidFill>
              <a:latin typeface="Roboto"/>
              <a:ea typeface="Roboto"/>
              <a:cs typeface="Roboto"/>
              <a:sym typeface="Roboto"/>
            </a:endParaRPr>
          </a:p>
          <a:p>
            <a:pPr marL="0" lvl="0" indent="-228600" algn="l" rtl="0">
              <a:lnSpc>
                <a:spcPct val="115000"/>
              </a:lnSpc>
              <a:spcBef>
                <a:spcPts val="1200"/>
              </a:spcBef>
              <a:spcAft>
                <a:spcPts val="0"/>
              </a:spcAft>
              <a:buNone/>
            </a:pPr>
            <a:r>
              <a:rPr lang="en-AU">
                <a:solidFill>
                  <a:schemeClr val="lt1"/>
                </a:solidFill>
              </a:rPr>
              <a:t>·</a:t>
            </a:r>
            <a:r>
              <a:rPr lang="en-AU" sz="1000">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Use a firewall or endpoint protection: Most solutions will include a blacklist of known attacker IP addresses</a:t>
            </a:r>
            <a:endParaRPr>
              <a:solidFill>
                <a:schemeClr val="lt1"/>
              </a:solidFill>
              <a:latin typeface="Roboto"/>
              <a:ea typeface="Roboto"/>
              <a:cs typeface="Roboto"/>
              <a:sym typeface="Roboto"/>
            </a:endParaRPr>
          </a:p>
          <a:p>
            <a:pPr marL="0" lvl="0" indent="-228600" algn="l" rtl="0">
              <a:lnSpc>
                <a:spcPct val="115000"/>
              </a:lnSpc>
              <a:spcBef>
                <a:spcPts val="1200"/>
              </a:spcBef>
              <a:spcAft>
                <a:spcPts val="0"/>
              </a:spcAft>
              <a:buNone/>
            </a:pPr>
            <a:r>
              <a:rPr lang="en-AU">
                <a:solidFill>
                  <a:schemeClr val="lt1"/>
                </a:solidFill>
              </a:rPr>
              <a:t>·</a:t>
            </a:r>
            <a:r>
              <a:rPr lang="en-AU" sz="1000">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Use a virtual private network (VPN): VPNs encypt and protect network traffic</a:t>
            </a:r>
            <a:endParaRPr>
              <a:solidFill>
                <a:schemeClr val="lt1"/>
              </a:solidFill>
              <a:latin typeface="Roboto"/>
              <a:ea typeface="Roboto"/>
              <a:cs typeface="Roboto"/>
              <a:sym typeface="Roboto"/>
            </a:endParaRPr>
          </a:p>
          <a:p>
            <a:pPr marL="0" lvl="0" indent="-228600" algn="l" rtl="0">
              <a:lnSpc>
                <a:spcPct val="115000"/>
              </a:lnSpc>
              <a:spcBef>
                <a:spcPts val="1200"/>
              </a:spcBef>
              <a:spcAft>
                <a:spcPts val="0"/>
              </a:spcAft>
              <a:buNone/>
            </a:pPr>
            <a:r>
              <a:rPr lang="en-AU">
                <a:solidFill>
                  <a:schemeClr val="lt1"/>
                </a:solidFill>
              </a:rPr>
              <a:t>·</a:t>
            </a:r>
            <a:r>
              <a:rPr lang="en-AU" sz="1000">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Implement virtual local area networks (VLANs): VLANs can be used to isolate internal network traffic</a:t>
            </a:r>
            <a:endParaRPr>
              <a:solidFill>
                <a:schemeClr val="lt1"/>
              </a:solidFill>
              <a:latin typeface="Roboto"/>
              <a:ea typeface="Roboto"/>
              <a:cs typeface="Roboto"/>
              <a:sym typeface="Roboto"/>
            </a:endParaRPr>
          </a:p>
          <a:p>
            <a:pPr marL="0" lvl="0" indent="-228600" algn="l" rtl="0">
              <a:lnSpc>
                <a:spcPct val="115000"/>
              </a:lnSpc>
              <a:spcBef>
                <a:spcPts val="1200"/>
              </a:spcBef>
              <a:spcAft>
                <a:spcPts val="0"/>
              </a:spcAft>
              <a:buNone/>
            </a:pPr>
            <a:r>
              <a:rPr lang="en-AU">
                <a:solidFill>
                  <a:schemeClr val="lt1"/>
                </a:solidFill>
              </a:rPr>
              <a:t>·</a:t>
            </a:r>
            <a:r>
              <a:rPr lang="en-AU" sz="1000">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Use MAC address filtering: This can prevent unknown systems from accessing your network.</a:t>
            </a:r>
            <a:endParaRPr>
              <a:solidFill>
                <a:schemeClr val="lt1"/>
              </a:solidFill>
              <a:latin typeface="Roboto"/>
              <a:ea typeface="Roboto"/>
              <a:cs typeface="Roboto"/>
              <a:sym typeface="Roboto"/>
            </a:endParaRPr>
          </a:p>
          <a:p>
            <a:pPr marL="0" lvl="0" indent="0" algn="l" rtl="0">
              <a:lnSpc>
                <a:spcPct val="115000"/>
              </a:lnSpc>
              <a:spcBef>
                <a:spcPts val="1200"/>
              </a:spcBef>
              <a:spcAft>
                <a:spcPts val="1200"/>
              </a:spcAft>
              <a:buNone/>
            </a:pPr>
            <a:r>
              <a:rPr lang="en-AU" sz="1100">
                <a:solidFill>
                  <a:schemeClr val="lt1"/>
                </a:solidFill>
                <a:latin typeface="Roboto"/>
                <a:ea typeface="Roboto"/>
                <a:cs typeface="Roboto"/>
                <a:sym typeface="Roboto"/>
              </a:rPr>
              <a:t> </a:t>
            </a:r>
            <a:endParaRPr sz="1100">
              <a:solidFill>
                <a:schemeClr val="lt1"/>
              </a:solidFill>
              <a:latin typeface="Roboto"/>
              <a:ea typeface="Roboto"/>
              <a:cs typeface="Roboto"/>
              <a:sym typeface="Roboto"/>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pic>
        <p:nvPicPr>
          <p:cNvPr id="212" name="Google Shape;212;p7"/>
          <p:cNvPicPr preferRelativeResize="0"/>
          <p:nvPr/>
        </p:nvPicPr>
        <p:blipFill rotWithShape="1">
          <a:blip r:embed="rId4">
            <a:alphaModFix/>
          </a:blip>
          <a:srcRect t="6411" b="3227"/>
          <a:stretch/>
        </p:blipFill>
        <p:spPr>
          <a:xfrm>
            <a:off x="20" y="10"/>
            <a:ext cx="12191980" cy="6857990"/>
          </a:xfrm>
          <a:prstGeom prst="rect">
            <a:avLst/>
          </a:prstGeom>
          <a:noFill/>
          <a:ln>
            <a:noFill/>
          </a:ln>
        </p:spPr>
      </p:pic>
      <p:sp>
        <p:nvSpPr>
          <p:cNvPr id="213" name="Google Shape;213;p7"/>
          <p:cNvSpPr/>
          <p:nvPr/>
        </p:nvSpPr>
        <p:spPr>
          <a:xfrm>
            <a:off x="2852794"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7"/>
          <p:cNvSpPr txBox="1">
            <a:spLocks noGrp="1"/>
          </p:cNvSpPr>
          <p:nvPr>
            <p:ph type="title"/>
          </p:nvPr>
        </p:nvSpPr>
        <p:spPr>
          <a:xfrm>
            <a:off x="3403778" y="5325374"/>
            <a:ext cx="8531011" cy="105242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lt1"/>
              </a:buClr>
              <a:buSzPts val="4400"/>
              <a:buFont typeface="Arial"/>
              <a:buNone/>
            </a:pPr>
            <a:r>
              <a:rPr lang="en-AU" sz="4400" b="1">
                <a:solidFill>
                  <a:schemeClr val="lt1"/>
                </a:solidFill>
              </a:rPr>
              <a:t>Red Team Enumeration Process</a:t>
            </a:r>
            <a:endParaRPr/>
          </a:p>
        </p:txBody>
      </p:sp>
      <p:pic>
        <p:nvPicPr>
          <p:cNvPr id="215" name="Google Shape;215;p7"/>
          <p:cNvPicPr preferRelativeResize="0"/>
          <p:nvPr/>
        </p:nvPicPr>
        <p:blipFill rotWithShape="1">
          <a:blip r:embed="rId5">
            <a:alphaModFix/>
          </a:blip>
          <a:srcRect/>
          <a:stretch/>
        </p:blipFill>
        <p:spPr>
          <a:xfrm>
            <a:off x="9257276" y="2629394"/>
            <a:ext cx="2469713" cy="2469713"/>
          </a:xfrm>
          <a:prstGeom prst="rect">
            <a:avLst/>
          </a:prstGeom>
          <a:noFill/>
          <a:ln>
            <a:noFill/>
          </a:ln>
        </p:spPr>
      </p:pic>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a94ebbefa3_0_18"/>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2"/>
              </a:buClr>
              <a:buSzPts val="4600"/>
              <a:buFont typeface="Arial"/>
              <a:buNone/>
            </a:pPr>
            <a:r>
              <a:rPr lang="en-AU"/>
              <a:t>MySQL &amp; SSH Hardening </a:t>
            </a:r>
            <a:endParaRPr/>
          </a:p>
        </p:txBody>
      </p:sp>
      <p:pic>
        <p:nvPicPr>
          <p:cNvPr id="729" name="Google Shape;729;ga94ebbefa3_0_18"/>
          <p:cNvPicPr preferRelativeResize="0"/>
          <p:nvPr/>
        </p:nvPicPr>
        <p:blipFill rotWithShape="1">
          <a:blip r:embed="rId3">
            <a:alphaModFix/>
          </a:blip>
          <a:srcRect/>
          <a:stretch/>
        </p:blipFill>
        <p:spPr>
          <a:xfrm>
            <a:off x="0" y="0"/>
            <a:ext cx="1516994" cy="1303893"/>
          </a:xfrm>
          <a:prstGeom prst="rect">
            <a:avLst/>
          </a:prstGeom>
          <a:noFill/>
          <a:ln>
            <a:noFill/>
          </a:ln>
        </p:spPr>
      </p:pic>
      <p:sp>
        <p:nvSpPr>
          <p:cNvPr id="730" name="Google Shape;730;ga94ebbefa3_0_18"/>
          <p:cNvSpPr txBox="1"/>
          <p:nvPr/>
        </p:nvSpPr>
        <p:spPr>
          <a:xfrm>
            <a:off x="266700" y="1790700"/>
            <a:ext cx="11477700" cy="30000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1200"/>
              </a:spcBef>
              <a:spcAft>
                <a:spcPts val="0"/>
              </a:spcAft>
              <a:buNone/>
            </a:pPr>
            <a:r>
              <a:rPr lang="en-AU">
                <a:solidFill>
                  <a:schemeClr val="lt1"/>
                </a:solidFill>
              </a:rPr>
              <a:t>MySQL</a:t>
            </a:r>
            <a:endParaRPr>
              <a:solidFill>
                <a:schemeClr val="lt1"/>
              </a:solidFill>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Patch: </a:t>
            </a:r>
            <a:r>
              <a:rPr lang="en-AU" b="1">
                <a:solidFill>
                  <a:schemeClr val="lt1"/>
                </a:solidFill>
                <a:latin typeface="Roboto"/>
                <a:ea typeface="Roboto"/>
                <a:cs typeface="Roboto"/>
                <a:sym typeface="Roboto"/>
              </a:rPr>
              <a:t>Update MySQL</a:t>
            </a:r>
            <a:endParaRPr b="1">
              <a:solidFill>
                <a:schemeClr val="lt1"/>
              </a:solidFill>
              <a:latin typeface="Roboto"/>
              <a:ea typeface="Roboto"/>
              <a:cs typeface="Roboto"/>
              <a:sym typeface="Roboto"/>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Why: Version has a critical known vulnerabilities</a:t>
            </a:r>
            <a:endParaRPr>
              <a:solidFill>
                <a:schemeClr val="lt1"/>
              </a:solidFill>
              <a:latin typeface="Roboto"/>
              <a:ea typeface="Roboto"/>
              <a:cs typeface="Roboto"/>
              <a:sym typeface="Roboto"/>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Fix:</a:t>
            </a:r>
            <a:r>
              <a:rPr lang="en-AU">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 </a:t>
            </a:r>
            <a:r>
              <a:rPr lang="en-AU" u="sng">
                <a:solidFill>
                  <a:schemeClr val="lt1"/>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https://dev.mysql.com/downloads/mysql/</a:t>
            </a:r>
            <a:endParaRPr b="1">
              <a:solidFill>
                <a:schemeClr val="lt1"/>
              </a:solidFill>
              <a:latin typeface="Roboto"/>
              <a:ea typeface="Roboto"/>
              <a:cs typeface="Roboto"/>
              <a:sym typeface="Roboto"/>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Patch: </a:t>
            </a:r>
            <a:r>
              <a:rPr lang="en-AU" b="1">
                <a:solidFill>
                  <a:schemeClr val="lt1"/>
                </a:solidFill>
                <a:latin typeface="Roboto"/>
                <a:ea typeface="Roboto"/>
                <a:cs typeface="Roboto"/>
                <a:sym typeface="Roboto"/>
              </a:rPr>
              <a:t>Harden the MySQL server install</a:t>
            </a:r>
            <a:endParaRPr b="1">
              <a:solidFill>
                <a:schemeClr val="lt1"/>
              </a:solidFill>
              <a:latin typeface="Roboto"/>
              <a:ea typeface="Roboto"/>
              <a:cs typeface="Roboto"/>
              <a:sym typeface="Roboto"/>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Why: MySQL offers a handy command that goes a very long way to improve the security of your MySQL installation</a:t>
            </a:r>
            <a:endParaRPr>
              <a:solidFill>
                <a:schemeClr val="lt1"/>
              </a:solidFill>
              <a:latin typeface="Roboto"/>
              <a:ea typeface="Roboto"/>
              <a:cs typeface="Roboto"/>
              <a:sym typeface="Roboto"/>
            </a:endParaRPr>
          </a:p>
          <a:p>
            <a:pPr marL="228600" lvl="0" indent="0" algn="l" rtl="0">
              <a:lnSpc>
                <a:spcPct val="115000"/>
              </a:lnSpc>
              <a:spcBef>
                <a:spcPts val="1200"/>
              </a:spcBef>
              <a:spcAft>
                <a:spcPts val="0"/>
              </a:spcAft>
              <a:buNone/>
            </a:pPr>
            <a:endParaRPr>
              <a:solidFill>
                <a:schemeClr val="lt1"/>
              </a:solidFill>
              <a:latin typeface="Roboto"/>
              <a:ea typeface="Roboto"/>
              <a:cs typeface="Roboto"/>
              <a:sym typeface="Roboto"/>
            </a:endParaRPr>
          </a:p>
          <a:p>
            <a:pPr marL="0" lvl="0" indent="457200" algn="l" rtl="0">
              <a:lnSpc>
                <a:spcPct val="115000"/>
              </a:lnSpc>
              <a:spcBef>
                <a:spcPts val="1200"/>
              </a:spcBef>
              <a:spcAft>
                <a:spcPts val="0"/>
              </a:spcAft>
              <a:buNone/>
            </a:pPr>
            <a:r>
              <a:rPr lang="en-AU">
                <a:solidFill>
                  <a:schemeClr val="lt1"/>
                </a:solidFill>
              </a:rPr>
              <a:t>SSH</a:t>
            </a:r>
            <a:endParaRPr>
              <a:solidFill>
                <a:schemeClr val="lt1"/>
              </a:solidFill>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Patch: </a:t>
            </a:r>
            <a:r>
              <a:rPr lang="en-AU" b="1">
                <a:solidFill>
                  <a:schemeClr val="lt1"/>
                </a:solidFill>
                <a:latin typeface="Roboto"/>
                <a:ea typeface="Roboto"/>
                <a:cs typeface="Roboto"/>
                <a:sym typeface="Roboto"/>
              </a:rPr>
              <a:t>Update SSH to latest version</a:t>
            </a:r>
            <a:endParaRPr b="1">
              <a:solidFill>
                <a:schemeClr val="lt1"/>
              </a:solidFill>
              <a:latin typeface="Roboto"/>
              <a:ea typeface="Roboto"/>
              <a:cs typeface="Roboto"/>
              <a:sym typeface="Roboto"/>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Why: the version 6.9 has known vulnerabilities</a:t>
            </a:r>
            <a:endParaRPr>
              <a:solidFill>
                <a:schemeClr val="lt1"/>
              </a:solidFill>
              <a:latin typeface="Roboto"/>
              <a:ea typeface="Roboto"/>
              <a:cs typeface="Roboto"/>
              <a:sym typeface="Roboto"/>
            </a:endParaRPr>
          </a:p>
          <a:p>
            <a:pPr marL="457200" lvl="0" indent="-228600" algn="l" rtl="0">
              <a:lnSpc>
                <a:spcPct val="115000"/>
              </a:lnSpc>
              <a:spcBef>
                <a:spcPts val="1200"/>
              </a:spcBef>
              <a:spcAft>
                <a:spcPts val="1200"/>
              </a:spcAft>
              <a:buNone/>
            </a:pPr>
            <a:endParaRPr>
              <a:solidFill>
                <a:schemeClr val="lt1"/>
              </a:solidFill>
              <a:latin typeface="Roboto"/>
              <a:ea typeface="Roboto"/>
              <a:cs typeface="Roboto"/>
              <a:sym typeface="Roboto"/>
            </a:endParaRPr>
          </a:p>
        </p:txBody>
      </p:sp>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a94ebbefa3_0_12"/>
          <p:cNvSpPr txBox="1">
            <a:spLocks noGrp="1"/>
          </p:cNvSpPr>
          <p:nvPr>
            <p:ph type="title"/>
          </p:nvPr>
        </p:nvSpPr>
        <p:spPr>
          <a:xfrm>
            <a:off x="913795" y="60960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2"/>
              </a:buClr>
              <a:buSzPts val="4600"/>
              <a:buFont typeface="Arial"/>
              <a:buNone/>
            </a:pPr>
            <a:r>
              <a:rPr lang="en-AU"/>
              <a:t>             Passwords &amp; Firewall </a:t>
            </a:r>
            <a:endParaRPr/>
          </a:p>
          <a:p>
            <a:pPr marL="0" lvl="0" indent="0" algn="ctr" rtl="0">
              <a:lnSpc>
                <a:spcPct val="90000"/>
              </a:lnSpc>
              <a:spcBef>
                <a:spcPts val="0"/>
              </a:spcBef>
              <a:spcAft>
                <a:spcPts val="0"/>
              </a:spcAft>
              <a:buClr>
                <a:schemeClr val="lt2"/>
              </a:buClr>
              <a:buSzPts val="4600"/>
              <a:buFont typeface="Arial"/>
              <a:buNone/>
            </a:pPr>
            <a:r>
              <a:rPr lang="en-AU"/>
              <a:t>Hardening </a:t>
            </a:r>
            <a:endParaRPr/>
          </a:p>
        </p:txBody>
      </p:sp>
      <p:pic>
        <p:nvPicPr>
          <p:cNvPr id="736" name="Google Shape;736;ga94ebbefa3_0_12"/>
          <p:cNvPicPr preferRelativeResize="0"/>
          <p:nvPr/>
        </p:nvPicPr>
        <p:blipFill rotWithShape="1">
          <a:blip r:embed="rId3">
            <a:alphaModFix/>
          </a:blip>
          <a:srcRect/>
          <a:stretch/>
        </p:blipFill>
        <p:spPr>
          <a:xfrm>
            <a:off x="0" y="0"/>
            <a:ext cx="1516994" cy="1303893"/>
          </a:xfrm>
          <a:prstGeom prst="rect">
            <a:avLst/>
          </a:prstGeom>
          <a:noFill/>
          <a:ln>
            <a:noFill/>
          </a:ln>
        </p:spPr>
      </p:pic>
      <p:sp>
        <p:nvSpPr>
          <p:cNvPr id="737" name="Google Shape;737;ga94ebbefa3_0_12"/>
          <p:cNvSpPr txBox="1"/>
          <p:nvPr/>
        </p:nvSpPr>
        <p:spPr>
          <a:xfrm>
            <a:off x="323475" y="1752600"/>
            <a:ext cx="11201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AU">
                <a:solidFill>
                  <a:schemeClr val="lt1"/>
                </a:solidFill>
              </a:rPr>
              <a:t>	Password Strength </a:t>
            </a:r>
            <a:endParaRPr>
              <a:solidFill>
                <a:schemeClr val="lt1"/>
              </a:solidFill>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Patch: </a:t>
            </a:r>
            <a:r>
              <a:rPr lang="en-AU" b="1">
                <a:solidFill>
                  <a:schemeClr val="lt1"/>
                </a:solidFill>
                <a:latin typeface="Roboto"/>
                <a:ea typeface="Roboto"/>
                <a:cs typeface="Roboto"/>
                <a:sym typeface="Roboto"/>
              </a:rPr>
              <a:t>Force user Michael password to expire immediately and lock him out as an SSH user</a:t>
            </a:r>
            <a:endParaRPr b="1">
              <a:solidFill>
                <a:schemeClr val="lt1"/>
              </a:solidFill>
              <a:latin typeface="Roboto"/>
              <a:ea typeface="Roboto"/>
              <a:cs typeface="Roboto"/>
              <a:sym typeface="Roboto"/>
            </a:endParaRPr>
          </a:p>
          <a:p>
            <a:pPr marL="457200" lvl="0" indent="-228600" algn="l" rtl="0">
              <a:lnSpc>
                <a:spcPct val="115000"/>
              </a:lnSpc>
              <a:spcBef>
                <a:spcPts val="1200"/>
              </a:spcBef>
              <a:spcAft>
                <a:spcPts val="0"/>
              </a:spcAft>
              <a:buNone/>
            </a:pPr>
            <a:endParaRPr b="1">
              <a:solidFill>
                <a:schemeClr val="lt1"/>
              </a:solidFill>
              <a:latin typeface="Roboto"/>
              <a:ea typeface="Roboto"/>
              <a:cs typeface="Roboto"/>
              <a:sym typeface="Roboto"/>
            </a:endParaRPr>
          </a:p>
          <a:p>
            <a:pPr marL="0" lvl="0" indent="457200" algn="l" rtl="0">
              <a:lnSpc>
                <a:spcPct val="115000"/>
              </a:lnSpc>
              <a:spcBef>
                <a:spcPts val="1200"/>
              </a:spcBef>
              <a:spcAft>
                <a:spcPts val="0"/>
              </a:spcAft>
              <a:buNone/>
            </a:pPr>
            <a:r>
              <a:rPr lang="en-AU">
                <a:solidFill>
                  <a:schemeClr val="lt1"/>
                </a:solidFill>
              </a:rPr>
              <a:t>Weak Encryption</a:t>
            </a:r>
            <a:endParaRPr>
              <a:solidFill>
                <a:schemeClr val="lt1"/>
              </a:solidFill>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Patch: </a:t>
            </a:r>
            <a:r>
              <a:rPr lang="en-AU" b="1">
                <a:solidFill>
                  <a:schemeClr val="lt1"/>
                </a:solidFill>
                <a:latin typeface="Roboto"/>
                <a:ea typeface="Roboto"/>
                <a:cs typeface="Roboto"/>
                <a:sym typeface="Roboto"/>
              </a:rPr>
              <a:t>Changing Password Complexity</a:t>
            </a:r>
            <a:endParaRPr b="1">
              <a:solidFill>
                <a:schemeClr val="lt1"/>
              </a:solidFill>
              <a:latin typeface="Roboto"/>
              <a:ea typeface="Roboto"/>
              <a:cs typeface="Roboto"/>
              <a:sym typeface="Roboto"/>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Why: It works against brute force dictionary- based attacks such as Hydra and John the Ripper</a:t>
            </a:r>
            <a:endParaRPr>
              <a:solidFill>
                <a:schemeClr val="lt1"/>
              </a:solidFill>
              <a:latin typeface="Roboto"/>
              <a:ea typeface="Roboto"/>
              <a:cs typeface="Roboto"/>
              <a:sym typeface="Roboto"/>
            </a:endParaRPr>
          </a:p>
          <a:p>
            <a:pPr marL="457200" lvl="0" indent="-228600" algn="l" rtl="0">
              <a:lnSpc>
                <a:spcPct val="115000"/>
              </a:lnSpc>
              <a:spcBef>
                <a:spcPts val="1200"/>
              </a:spcBef>
              <a:spcAft>
                <a:spcPts val="0"/>
              </a:spcAft>
              <a:buNone/>
            </a:pPr>
            <a:endParaRPr>
              <a:solidFill>
                <a:schemeClr val="lt1"/>
              </a:solidFill>
              <a:latin typeface="Roboto"/>
              <a:ea typeface="Roboto"/>
              <a:cs typeface="Roboto"/>
              <a:sym typeface="Roboto"/>
            </a:endParaRPr>
          </a:p>
          <a:p>
            <a:pPr marL="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rPr>
              <a:t>Open Ports / Inadequate Firewall</a:t>
            </a:r>
            <a:endParaRPr>
              <a:solidFill>
                <a:schemeClr val="lt1"/>
              </a:solidFill>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Patch: </a:t>
            </a:r>
            <a:r>
              <a:rPr lang="en-AU" b="1">
                <a:solidFill>
                  <a:schemeClr val="lt1"/>
                </a:solidFill>
                <a:latin typeface="Roboto"/>
                <a:ea typeface="Roboto"/>
                <a:cs typeface="Roboto"/>
                <a:sym typeface="Roboto"/>
              </a:rPr>
              <a:t>Setup a firewall to deny all traffic before enabling ports 80 and 22 only</a:t>
            </a:r>
            <a:endParaRPr b="1">
              <a:solidFill>
                <a:schemeClr val="lt1"/>
              </a:solidFill>
              <a:latin typeface="Roboto"/>
              <a:ea typeface="Roboto"/>
              <a:cs typeface="Roboto"/>
              <a:sym typeface="Roboto"/>
            </a:endParaRPr>
          </a:p>
          <a:p>
            <a:pPr marL="457200" lvl="0" indent="-228600" algn="l" rtl="0">
              <a:lnSpc>
                <a:spcPct val="115000"/>
              </a:lnSpc>
              <a:spcBef>
                <a:spcPts val="1200"/>
              </a:spcBef>
              <a:spcAft>
                <a:spcPts val="0"/>
              </a:spcAft>
              <a:buNone/>
            </a:pPr>
            <a:r>
              <a:rPr lang="en-AU">
                <a:solidFill>
                  <a:schemeClr val="lt1"/>
                </a:solidFill>
              </a:rPr>
              <a:t>·</a:t>
            </a:r>
            <a:r>
              <a:rPr lang="en-AU">
                <a:solidFill>
                  <a:schemeClr val="lt1"/>
                </a:solidFill>
                <a:latin typeface="Times New Roman"/>
                <a:ea typeface="Times New Roman"/>
                <a:cs typeface="Times New Roman"/>
                <a:sym typeface="Times New Roman"/>
              </a:rPr>
              <a:t>        </a:t>
            </a:r>
            <a:r>
              <a:rPr lang="en-AU">
                <a:solidFill>
                  <a:schemeClr val="lt1"/>
                </a:solidFill>
                <a:latin typeface="Roboto"/>
                <a:ea typeface="Roboto"/>
                <a:cs typeface="Roboto"/>
                <a:sym typeface="Roboto"/>
              </a:rPr>
              <a:t>Why It Works: This works because it prevents leaving open ports</a:t>
            </a:r>
            <a:endParaRPr>
              <a:solidFill>
                <a:schemeClr val="lt1"/>
              </a:solidFill>
              <a:latin typeface="Roboto"/>
              <a:ea typeface="Roboto"/>
              <a:cs typeface="Roboto"/>
              <a:sym typeface="Roboto"/>
            </a:endParaRPr>
          </a:p>
          <a:p>
            <a:pPr marL="0" lvl="0" indent="-228600" algn="l" rtl="0">
              <a:lnSpc>
                <a:spcPct val="115000"/>
              </a:lnSpc>
              <a:spcBef>
                <a:spcPts val="1200"/>
              </a:spcBef>
              <a:spcAft>
                <a:spcPts val="1200"/>
              </a:spcAft>
              <a:buNone/>
            </a:pPr>
            <a:endParaRPr sz="700">
              <a:solidFill>
                <a:schemeClr val="l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ga94ebbefa3_0_37"/>
          <p:cNvSpPr txBox="1">
            <a:spLocks noGrp="1"/>
          </p:cNvSpPr>
          <p:nvPr>
            <p:ph type="title"/>
          </p:nvPr>
        </p:nvSpPr>
        <p:spPr>
          <a:xfrm>
            <a:off x="875695" y="36195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2"/>
              </a:buClr>
              <a:buSzPts val="4600"/>
              <a:buFont typeface="Arial"/>
              <a:buNone/>
            </a:pPr>
            <a:r>
              <a:rPr lang="en-AU"/>
              <a:t>Apache Server Hardening </a:t>
            </a:r>
            <a:endParaRPr/>
          </a:p>
        </p:txBody>
      </p:sp>
      <p:pic>
        <p:nvPicPr>
          <p:cNvPr id="743" name="Google Shape;743;ga94ebbefa3_0_37"/>
          <p:cNvPicPr preferRelativeResize="0"/>
          <p:nvPr/>
        </p:nvPicPr>
        <p:blipFill rotWithShape="1">
          <a:blip r:embed="rId3">
            <a:alphaModFix/>
          </a:blip>
          <a:srcRect/>
          <a:stretch/>
        </p:blipFill>
        <p:spPr>
          <a:xfrm>
            <a:off x="0" y="0"/>
            <a:ext cx="1516994" cy="1303893"/>
          </a:xfrm>
          <a:prstGeom prst="rect">
            <a:avLst/>
          </a:prstGeom>
          <a:noFill/>
          <a:ln>
            <a:noFill/>
          </a:ln>
        </p:spPr>
      </p:pic>
      <p:sp>
        <p:nvSpPr>
          <p:cNvPr id="744" name="Google Shape;744;ga94ebbefa3_0_37"/>
          <p:cNvSpPr txBox="1"/>
          <p:nvPr/>
        </p:nvSpPr>
        <p:spPr>
          <a:xfrm>
            <a:off x="600075" y="1303900"/>
            <a:ext cx="9351600" cy="3000000"/>
          </a:xfrm>
          <a:prstGeom prst="rect">
            <a:avLst/>
          </a:prstGeom>
          <a:noFill/>
          <a:ln>
            <a:noFill/>
          </a:ln>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r>
              <a:rPr lang="en-AU">
                <a:solidFill>
                  <a:schemeClr val="lt1"/>
                </a:solidFill>
              </a:rPr>
              <a:t>Patch: Update system to latest version </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Why: Current install has known vulnerabilities </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Patch: Reconfigure to HTTP Strict Transport Security (HSTS)</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Why: The Strict-Transport-Security header is a security enhancement that restricts web browsers to access web servers solely over HTTPS. This ensures the connection cannot be establish through an insecure HTTP connection which could be susceptible to attacks.</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Fix: In order to enable HSTS on your Apache server, you must edit your configuration file and add the following to Virtual Host.</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Patch: Enable X-frame Options Header </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Why: The X-Frame-Options header provides clickjacking protection by not allowing iframes to load on your website</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Patch: Enable X-XXS-Protection</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Why: According to CVE details, there have been over 9,903 major XSS attacks recorded. After DDoS and code execution, XSS attacks are very common.</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Patch: Enable X-content-Type_Options </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Why: The X-Content-Type-Options header is used to protect against MIME sniffing vulnerabilities. These vulnerabilities can occur when a website allows users to upload content to a website however the user disguises a particular file type as something else. This can give them the opportunity to perform cross-site scripting and compromise the website</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Fix: For Apache users, simply add the following snippet to your .htaccess file. Once done, save your changes.</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Header set X-Content-Type-Options "nosniff"</a:t>
            </a:r>
            <a:endParaRPr>
              <a:solidFill>
                <a:schemeClr val="lt1"/>
              </a:solidFill>
            </a:endParaRPr>
          </a:p>
          <a:p>
            <a:pPr marL="0" lvl="0" indent="-228600" algn="l" rtl="0">
              <a:lnSpc>
                <a:spcPct val="115000"/>
              </a:lnSpc>
              <a:spcBef>
                <a:spcPts val="1200"/>
              </a:spcBef>
              <a:spcAft>
                <a:spcPts val="0"/>
              </a:spcAft>
              <a:buNone/>
            </a:pPr>
            <a:endParaRPr>
              <a:solidFill>
                <a:schemeClr val="lt1"/>
              </a:solidFill>
            </a:endParaRPr>
          </a:p>
          <a:p>
            <a:pPr marL="0" lvl="0" indent="-228600" algn="l" rtl="0">
              <a:lnSpc>
                <a:spcPct val="115000"/>
              </a:lnSpc>
              <a:spcBef>
                <a:spcPts val="1200"/>
              </a:spcBef>
              <a:spcAft>
                <a:spcPts val="0"/>
              </a:spcAft>
              <a:buNone/>
            </a:pPr>
            <a:endParaRPr>
              <a:solidFill>
                <a:schemeClr val="lt1"/>
              </a:solidFill>
            </a:endParaRPr>
          </a:p>
          <a:p>
            <a:pPr marL="0" lvl="0" indent="0" algn="l" rtl="0">
              <a:lnSpc>
                <a:spcPct val="115000"/>
              </a:lnSpc>
              <a:spcBef>
                <a:spcPts val="1200"/>
              </a:spcBef>
              <a:spcAft>
                <a:spcPts val="1200"/>
              </a:spcAft>
              <a:buNone/>
            </a:pPr>
            <a:r>
              <a:rPr lang="en-AU" sz="1100">
                <a:solidFill>
                  <a:schemeClr val="lt1"/>
                </a:solidFill>
                <a:latin typeface="Roboto"/>
                <a:ea typeface="Roboto"/>
                <a:cs typeface="Roboto"/>
                <a:sym typeface="Roboto"/>
              </a:rPr>
              <a:t> </a:t>
            </a:r>
            <a:endParaRPr sz="1100">
              <a:solidFill>
                <a:schemeClr val="lt1"/>
              </a:solidFill>
              <a:latin typeface="Roboto"/>
              <a:ea typeface="Roboto"/>
              <a:cs typeface="Roboto"/>
              <a:sym typeface="Roboto"/>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ga94ebbefa3_0_44"/>
          <p:cNvSpPr txBox="1">
            <a:spLocks noGrp="1"/>
          </p:cNvSpPr>
          <p:nvPr>
            <p:ph type="title"/>
          </p:nvPr>
        </p:nvSpPr>
        <p:spPr>
          <a:xfrm>
            <a:off x="828070" y="9525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2"/>
              </a:buClr>
              <a:buSzPts val="4600"/>
              <a:buFont typeface="Arial"/>
              <a:buNone/>
            </a:pPr>
            <a:r>
              <a:rPr lang="en-AU"/>
              <a:t>SMB and NetBIOS Ports 139 &amp; 445 </a:t>
            </a:r>
            <a:endParaRPr/>
          </a:p>
        </p:txBody>
      </p:sp>
      <p:pic>
        <p:nvPicPr>
          <p:cNvPr id="750" name="Google Shape;750;ga94ebbefa3_0_44"/>
          <p:cNvPicPr preferRelativeResize="0"/>
          <p:nvPr/>
        </p:nvPicPr>
        <p:blipFill rotWithShape="1">
          <a:blip r:embed="rId3">
            <a:alphaModFix/>
          </a:blip>
          <a:srcRect/>
          <a:stretch/>
        </p:blipFill>
        <p:spPr>
          <a:xfrm>
            <a:off x="0" y="0"/>
            <a:ext cx="1516994" cy="1303893"/>
          </a:xfrm>
          <a:prstGeom prst="rect">
            <a:avLst/>
          </a:prstGeom>
          <a:noFill/>
          <a:ln>
            <a:noFill/>
          </a:ln>
        </p:spPr>
      </p:pic>
      <p:sp>
        <p:nvSpPr>
          <p:cNvPr id="751" name="Google Shape;751;ga94ebbefa3_0_44"/>
          <p:cNvSpPr txBox="1"/>
          <p:nvPr/>
        </p:nvSpPr>
        <p:spPr>
          <a:xfrm>
            <a:off x="676275" y="1665850"/>
            <a:ext cx="9351600" cy="3000000"/>
          </a:xfrm>
          <a:prstGeom prst="rect">
            <a:avLst/>
          </a:prstGeom>
          <a:noFill/>
          <a:ln>
            <a:noFill/>
          </a:ln>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r>
              <a:rPr lang="en-AU">
                <a:solidFill>
                  <a:schemeClr val="lt1"/>
                </a:solidFill>
              </a:rPr>
              <a:t>Disable NetBios/NetBT and SMB services if you are not using them </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Patch: Update SMB to newest version </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Why: Version 2.0.2 has known vulnerabilities </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Patch: Block Port 445 at the firewall level </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Why: To prevent access from outside, Ports 135-139 and 445 are not safe to publicly expose and have not been for a decade</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Patch: Disable NetBIOS over TCP/IP</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Why: This procedure forces all SMB traffic to be direct hosted using only port 445</a:t>
            </a:r>
            <a:endParaRPr>
              <a:solidFill>
                <a:schemeClr val="lt1"/>
              </a:solidFill>
            </a:endParaRPr>
          </a:p>
          <a:p>
            <a:pPr marL="0" lvl="0" indent="-228600" algn="l" rtl="0">
              <a:lnSpc>
                <a:spcPct val="115000"/>
              </a:lnSpc>
              <a:spcBef>
                <a:spcPts val="1200"/>
              </a:spcBef>
              <a:spcAft>
                <a:spcPts val="1200"/>
              </a:spcAft>
              <a:buNone/>
            </a:pPr>
            <a:endParaRPr sz="1100">
              <a:solidFill>
                <a:schemeClr val="lt1"/>
              </a:solidFill>
              <a:latin typeface="Roboto"/>
              <a:ea typeface="Roboto"/>
              <a:cs typeface="Roboto"/>
              <a:sym typeface="Roboto"/>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a94ebbefa3_0_50"/>
          <p:cNvSpPr txBox="1">
            <a:spLocks noGrp="1"/>
          </p:cNvSpPr>
          <p:nvPr>
            <p:ph type="title"/>
          </p:nvPr>
        </p:nvSpPr>
        <p:spPr>
          <a:xfrm>
            <a:off x="828070" y="95250"/>
            <a:ext cx="103539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2"/>
              </a:buClr>
              <a:buSzPts val="4600"/>
              <a:buFont typeface="Arial"/>
              <a:buNone/>
            </a:pPr>
            <a:r>
              <a:rPr lang="en-AU"/>
              <a:t>WordPress Site Hardening  </a:t>
            </a:r>
            <a:endParaRPr/>
          </a:p>
        </p:txBody>
      </p:sp>
      <p:pic>
        <p:nvPicPr>
          <p:cNvPr id="757" name="Google Shape;757;ga94ebbefa3_0_50"/>
          <p:cNvPicPr preferRelativeResize="0"/>
          <p:nvPr/>
        </p:nvPicPr>
        <p:blipFill rotWithShape="1">
          <a:blip r:embed="rId3">
            <a:alphaModFix/>
          </a:blip>
          <a:srcRect/>
          <a:stretch/>
        </p:blipFill>
        <p:spPr>
          <a:xfrm>
            <a:off x="0" y="0"/>
            <a:ext cx="1516994" cy="1303893"/>
          </a:xfrm>
          <a:prstGeom prst="rect">
            <a:avLst/>
          </a:prstGeom>
          <a:noFill/>
          <a:ln>
            <a:noFill/>
          </a:ln>
        </p:spPr>
      </p:pic>
      <p:sp>
        <p:nvSpPr>
          <p:cNvPr id="758" name="Google Shape;758;ga94ebbefa3_0_50"/>
          <p:cNvSpPr txBox="1"/>
          <p:nvPr/>
        </p:nvSpPr>
        <p:spPr>
          <a:xfrm>
            <a:off x="676275" y="1665850"/>
            <a:ext cx="9351600" cy="3000000"/>
          </a:xfrm>
          <a:prstGeom prst="rect">
            <a:avLst/>
          </a:prstGeom>
          <a:noFill/>
          <a:ln>
            <a:noFill/>
          </a:ln>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r>
              <a:rPr lang="en-AU">
                <a:solidFill>
                  <a:schemeClr val="lt1"/>
                </a:solidFill>
              </a:rPr>
              <a:t>•	Patch: Use Strong Passwords – Force strong passwords on your users</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Patch: Multi-factor Authentication – If your password got compromised, the user would still need to have the verification code from your phone.</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Patch: Limit Login Attempts – This plugin allows you to lock the user out after X numbers of failed login attempts.</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Patch: Disable Theme and Plugin Editors – This prevents user escalation issues. Even if the user’s privileges were escalated, they couldn’t modify your theme or plugins using the WP-Admin.</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Patch: Password Protect WP-Admin – You can password protect the entire directory. You can also limit access by IP.</a:t>
            </a:r>
            <a:endParaRPr>
              <a:solidFill>
                <a:schemeClr val="lt1"/>
              </a:solidFill>
            </a:endParaRPr>
          </a:p>
          <a:p>
            <a:pPr marL="0" lvl="0" indent="-228600" algn="l" rtl="0">
              <a:lnSpc>
                <a:spcPct val="115000"/>
              </a:lnSpc>
              <a:spcBef>
                <a:spcPts val="1200"/>
              </a:spcBef>
              <a:spcAft>
                <a:spcPts val="0"/>
              </a:spcAft>
              <a:buNone/>
            </a:pPr>
            <a:r>
              <a:rPr lang="en-AU">
                <a:solidFill>
                  <a:schemeClr val="lt1"/>
                </a:solidFill>
              </a:rPr>
              <a:t>•	Patch: Disable PHP Execution in WordPress Directories – This disables PHP execution in the upload directories and other directories of your choice. Basically so even if someone was able to upload the file in your uploads folder, they wouldn’t be able to execute it.</a:t>
            </a:r>
            <a:endParaRPr>
              <a:solidFill>
                <a:schemeClr val="lt1"/>
              </a:solidFill>
            </a:endParaRPr>
          </a:p>
          <a:p>
            <a:pPr marL="0" lvl="0" indent="-228600" algn="l" rtl="0">
              <a:lnSpc>
                <a:spcPct val="115000"/>
              </a:lnSpc>
              <a:spcBef>
                <a:spcPts val="1200"/>
              </a:spcBef>
              <a:spcAft>
                <a:spcPts val="0"/>
              </a:spcAft>
              <a:buNone/>
            </a:pPr>
            <a:endParaRPr>
              <a:solidFill>
                <a:schemeClr val="lt1"/>
              </a:solidFill>
            </a:endParaRPr>
          </a:p>
          <a:p>
            <a:pPr marL="0" lvl="0" indent="-228600" algn="l" rtl="0">
              <a:lnSpc>
                <a:spcPct val="115000"/>
              </a:lnSpc>
              <a:spcBef>
                <a:spcPts val="1200"/>
              </a:spcBef>
              <a:spcAft>
                <a:spcPts val="0"/>
              </a:spcAft>
              <a:buNone/>
            </a:pPr>
            <a:endParaRPr>
              <a:solidFill>
                <a:schemeClr val="lt1"/>
              </a:solidFill>
            </a:endParaRPr>
          </a:p>
          <a:p>
            <a:pPr marL="0" lvl="0" indent="-228600" algn="l" rtl="0">
              <a:lnSpc>
                <a:spcPct val="115000"/>
              </a:lnSpc>
              <a:spcBef>
                <a:spcPts val="1200"/>
              </a:spcBef>
              <a:spcAft>
                <a:spcPts val="0"/>
              </a:spcAft>
              <a:buNone/>
            </a:pPr>
            <a:endParaRPr>
              <a:solidFill>
                <a:schemeClr val="lt1"/>
              </a:solidFill>
            </a:endParaRPr>
          </a:p>
          <a:p>
            <a:pPr marL="0" lvl="0" indent="-228600" algn="l" rtl="0">
              <a:lnSpc>
                <a:spcPct val="115000"/>
              </a:lnSpc>
              <a:spcBef>
                <a:spcPts val="1200"/>
              </a:spcBef>
              <a:spcAft>
                <a:spcPts val="1200"/>
              </a:spcAft>
              <a:buNone/>
            </a:pPr>
            <a:endParaRPr sz="1100">
              <a:solidFill>
                <a:schemeClr val="lt1"/>
              </a:solidFill>
              <a:latin typeface="Roboto"/>
              <a:ea typeface="Roboto"/>
              <a:cs typeface="Roboto"/>
              <a:sym typeface="Roboto"/>
            </a:endParaRPr>
          </a:p>
        </p:txBody>
      </p:sp>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2"/>
        <p:cNvGrpSpPr/>
        <p:nvPr/>
      </p:nvGrpSpPr>
      <p:grpSpPr>
        <a:xfrm>
          <a:off x="0" y="0"/>
          <a:ext cx="0" cy="0"/>
          <a:chOff x="0" y="0"/>
          <a:chExt cx="0" cy="0"/>
        </a:xfrm>
      </p:grpSpPr>
      <p:pic>
        <p:nvPicPr>
          <p:cNvPr id="763" name="Google Shape;763;p69" descr="Digital pixels and light background"/>
          <p:cNvPicPr preferRelativeResize="0"/>
          <p:nvPr/>
        </p:nvPicPr>
        <p:blipFill rotWithShape="1">
          <a:blip r:embed="rId4">
            <a:alphaModFix/>
          </a:blip>
          <a:srcRect/>
          <a:stretch/>
        </p:blipFill>
        <p:spPr>
          <a:xfrm>
            <a:off x="-69421" y="0"/>
            <a:ext cx="12191356" cy="6858000"/>
          </a:xfrm>
          <a:prstGeom prst="rect">
            <a:avLst/>
          </a:prstGeom>
          <a:blipFill rotWithShape="1">
            <a:blip r:embed="rId5">
              <a:alphaModFix/>
            </a:blip>
            <a:stretch>
              <a:fillRect/>
            </a:stretch>
          </a:blipFill>
          <a:ln>
            <a:noFill/>
          </a:ln>
        </p:spPr>
      </p:pic>
      <p:sp>
        <p:nvSpPr>
          <p:cNvPr id="764" name="Google Shape;764;p69"/>
          <p:cNvSpPr/>
          <p:nvPr/>
        </p:nvSpPr>
        <p:spPr>
          <a:xfrm rot="-5400000" flipH="1">
            <a:off x="7426885" y="445383"/>
            <a:ext cx="1995577" cy="7534653"/>
          </a:xfrm>
          <a:prstGeom prst="round2SameRect">
            <a:avLst>
              <a:gd name="adj1" fmla="val 9679"/>
              <a:gd name="adj2" fmla="val 400"/>
            </a:avLst>
          </a:pr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5" name="Google Shape;765;p69"/>
          <p:cNvSpPr txBox="1">
            <a:spLocks noGrp="1"/>
          </p:cNvSpPr>
          <p:nvPr>
            <p:ph type="ctrTitle"/>
          </p:nvPr>
        </p:nvSpPr>
        <p:spPr>
          <a:xfrm>
            <a:off x="4947701" y="3496574"/>
            <a:ext cx="6436104" cy="105242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2"/>
              </a:buClr>
              <a:buSzPts val="4400"/>
              <a:buFont typeface="Arial"/>
              <a:buNone/>
            </a:pPr>
            <a:r>
              <a:rPr lang="en-AU" sz="4400"/>
              <a:t>The End</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8"/>
          <p:cNvSpPr txBox="1">
            <a:spLocks noGrp="1"/>
          </p:cNvSpPr>
          <p:nvPr>
            <p:ph type="title"/>
          </p:nvPr>
        </p:nvSpPr>
        <p:spPr>
          <a:xfrm>
            <a:off x="913795" y="291612"/>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Enumeration </a:t>
            </a:r>
            <a:endParaRPr/>
          </a:p>
        </p:txBody>
      </p:sp>
      <p:pic>
        <p:nvPicPr>
          <p:cNvPr id="221" name="Google Shape;221;p8"/>
          <p:cNvPicPr preferRelativeResize="0"/>
          <p:nvPr/>
        </p:nvPicPr>
        <p:blipFill rotWithShape="1">
          <a:blip r:embed="rId3">
            <a:alphaModFix/>
          </a:blip>
          <a:srcRect/>
          <a:stretch/>
        </p:blipFill>
        <p:spPr>
          <a:xfrm>
            <a:off x="0" y="0"/>
            <a:ext cx="1426218" cy="1426218"/>
          </a:xfrm>
          <a:prstGeom prst="rect">
            <a:avLst/>
          </a:prstGeom>
          <a:noFill/>
          <a:ln>
            <a:noFill/>
          </a:ln>
        </p:spPr>
      </p:pic>
      <p:sp>
        <p:nvSpPr>
          <p:cNvPr id="222" name="Google Shape;222;p8"/>
          <p:cNvSpPr txBox="1"/>
          <p:nvPr/>
        </p:nvSpPr>
        <p:spPr>
          <a:xfrm>
            <a:off x="453570" y="3017195"/>
            <a:ext cx="6096000"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lt1"/>
                </a:solidFill>
                <a:latin typeface="Arial"/>
                <a:ea typeface="Arial"/>
                <a:cs typeface="Arial"/>
                <a:sym typeface="Arial"/>
              </a:rPr>
              <a:t>We begin by running ifconfig on Kali, then </a:t>
            </a:r>
            <a:endParaRPr/>
          </a:p>
          <a:p>
            <a:pPr marL="0" marR="0" lvl="0" indent="0" algn="l" rtl="0">
              <a:spcBef>
                <a:spcPts val="0"/>
              </a:spcBef>
              <a:spcAft>
                <a:spcPts val="0"/>
              </a:spcAft>
              <a:buNone/>
            </a:pPr>
            <a:r>
              <a:rPr lang="en-AU" sz="1800">
                <a:solidFill>
                  <a:schemeClr val="lt1"/>
                </a:solidFill>
                <a:latin typeface="Arial"/>
                <a:ea typeface="Arial"/>
                <a:cs typeface="Arial"/>
                <a:sym typeface="Arial"/>
              </a:rPr>
              <a:t>using Netdiscover to scan our subnet </a:t>
            </a:r>
            <a:br>
              <a:rPr lang="en-AU" sz="1800">
                <a:solidFill>
                  <a:schemeClr val="lt1"/>
                </a:solidFill>
                <a:latin typeface="Arial"/>
                <a:ea typeface="Arial"/>
                <a:cs typeface="Arial"/>
                <a:sym typeface="Arial"/>
              </a:rPr>
            </a:b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AU" sz="1800">
                <a:solidFill>
                  <a:schemeClr val="lt1"/>
                </a:solidFill>
                <a:latin typeface="Arial"/>
                <a:ea typeface="Arial"/>
                <a:cs typeface="Arial"/>
                <a:sym typeface="Arial"/>
              </a:rPr>
              <a:t>Command: </a:t>
            </a:r>
            <a:endParaRPr/>
          </a:p>
          <a:p>
            <a:pPr marL="0" marR="0" lvl="0" indent="0" algn="l" rtl="0">
              <a:spcBef>
                <a:spcPts val="0"/>
              </a:spcBef>
              <a:spcAft>
                <a:spcPts val="0"/>
              </a:spcAft>
              <a:buNone/>
            </a:pPr>
            <a:r>
              <a:rPr lang="en-AU" sz="1400" b="0" i="0" u="none" strike="noStrike" cap="none">
                <a:solidFill>
                  <a:srgbClr val="BFBFBF"/>
                </a:solidFill>
                <a:latin typeface="Inconsolata"/>
                <a:ea typeface="Inconsolata"/>
                <a:cs typeface="Inconsolata"/>
                <a:sym typeface="Inconsolata"/>
              </a:rPr>
              <a:t>$ ifconfig</a:t>
            </a:r>
            <a:endParaRPr/>
          </a:p>
          <a:p>
            <a:pPr marL="0" marR="0" lvl="0" indent="0" algn="l" rtl="0">
              <a:spcBef>
                <a:spcPts val="0"/>
              </a:spcBef>
              <a:spcAft>
                <a:spcPts val="0"/>
              </a:spcAft>
              <a:buNone/>
            </a:pPr>
            <a:r>
              <a:rPr lang="en-AU" sz="1400">
                <a:solidFill>
                  <a:srgbClr val="BFBFBF"/>
                </a:solidFill>
                <a:latin typeface="Inconsolata"/>
                <a:ea typeface="Inconsolata"/>
                <a:cs typeface="Inconsolata"/>
                <a:sym typeface="Inconsolata"/>
              </a:rPr>
              <a:t>$ </a:t>
            </a:r>
            <a:r>
              <a:rPr lang="en-AU" sz="1400" b="0" i="0" u="none" strike="noStrike" cap="none">
                <a:solidFill>
                  <a:srgbClr val="BFBFBF"/>
                </a:solidFill>
                <a:latin typeface="Inconsolata"/>
                <a:ea typeface="Inconsolata"/>
                <a:cs typeface="Inconsolata"/>
                <a:sym typeface="Inconsolata"/>
              </a:rPr>
              <a:t>netdiscover  </a:t>
            </a:r>
            <a:endParaRPr/>
          </a:p>
          <a:p>
            <a:pPr marL="0" marR="0" lvl="0" indent="0" algn="l" rtl="0">
              <a:spcBef>
                <a:spcPts val="0"/>
              </a:spcBef>
              <a:spcAft>
                <a:spcPts val="0"/>
              </a:spcAft>
              <a:buNone/>
            </a:pPr>
            <a:endParaRPr sz="1800">
              <a:solidFill>
                <a:srgbClr val="CEDBE6"/>
              </a:solidFill>
              <a:latin typeface="Arial"/>
              <a:ea typeface="Arial"/>
              <a:cs typeface="Arial"/>
              <a:sym typeface="Arial"/>
            </a:endParaRPr>
          </a:p>
          <a:p>
            <a:pPr marL="0" marR="0" lvl="0" indent="0" algn="l" rtl="0">
              <a:spcBef>
                <a:spcPts val="0"/>
              </a:spcBef>
              <a:spcAft>
                <a:spcPts val="0"/>
              </a:spcAft>
              <a:buNone/>
            </a:pPr>
            <a:endParaRPr sz="1400">
              <a:solidFill>
                <a:srgbClr val="BFBFBF"/>
              </a:solidFill>
              <a:latin typeface="Inconsolata"/>
              <a:ea typeface="Inconsolata"/>
              <a:cs typeface="Inconsolata"/>
              <a:sym typeface="Inconsolata"/>
            </a:endParaRPr>
          </a:p>
        </p:txBody>
      </p:sp>
      <p:pic>
        <p:nvPicPr>
          <p:cNvPr id="223" name="Google Shape;223;p8"/>
          <p:cNvPicPr preferRelativeResize="0"/>
          <p:nvPr/>
        </p:nvPicPr>
        <p:blipFill rotWithShape="1">
          <a:blip r:embed="rId4">
            <a:alphaModFix/>
          </a:blip>
          <a:srcRect l="2323" b="16178"/>
          <a:stretch/>
        </p:blipFill>
        <p:spPr>
          <a:xfrm>
            <a:off x="4897994" y="4539934"/>
            <a:ext cx="6840436" cy="1791035"/>
          </a:xfrm>
          <a:prstGeom prst="rect">
            <a:avLst/>
          </a:prstGeom>
          <a:noFill/>
          <a:ln>
            <a:noFill/>
          </a:ln>
        </p:spPr>
      </p:pic>
      <p:pic>
        <p:nvPicPr>
          <p:cNvPr id="224" name="Google Shape;224;p8"/>
          <p:cNvPicPr preferRelativeResize="0"/>
          <p:nvPr/>
        </p:nvPicPr>
        <p:blipFill rotWithShape="1">
          <a:blip r:embed="rId5">
            <a:alphaModFix/>
          </a:blip>
          <a:srcRect/>
          <a:stretch/>
        </p:blipFill>
        <p:spPr>
          <a:xfrm>
            <a:off x="5934535" y="2722596"/>
            <a:ext cx="5803895" cy="1566808"/>
          </a:xfrm>
          <a:prstGeom prst="rect">
            <a:avLst/>
          </a:prstGeom>
          <a:noFill/>
          <a:ln>
            <a:noFill/>
          </a:ln>
        </p:spPr>
      </p:pic>
      <p:sp>
        <p:nvSpPr>
          <p:cNvPr id="225" name="Google Shape;225;p8"/>
          <p:cNvSpPr/>
          <p:nvPr/>
        </p:nvSpPr>
        <p:spPr>
          <a:xfrm>
            <a:off x="6549570" y="3116252"/>
            <a:ext cx="5042662" cy="176981"/>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8"/>
          <p:cNvSpPr/>
          <p:nvPr/>
        </p:nvSpPr>
        <p:spPr>
          <a:xfrm>
            <a:off x="4897994" y="5335325"/>
            <a:ext cx="1198006" cy="898498"/>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9"/>
          <p:cNvSpPr txBox="1">
            <a:spLocks noGrp="1"/>
          </p:cNvSpPr>
          <p:nvPr>
            <p:ph type="title"/>
          </p:nvPr>
        </p:nvSpPr>
        <p:spPr>
          <a:xfrm>
            <a:off x="913795" y="291612"/>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4600"/>
              <a:buFont typeface="Arial"/>
              <a:buNone/>
            </a:pPr>
            <a:r>
              <a:rPr lang="en-AU" b="1"/>
              <a:t>Enumeration </a:t>
            </a:r>
            <a:endParaRPr/>
          </a:p>
        </p:txBody>
      </p:sp>
      <p:pic>
        <p:nvPicPr>
          <p:cNvPr id="232" name="Google Shape;232;p9" descr="Text&#10;&#10;Description automatically generated"/>
          <p:cNvPicPr preferRelativeResize="0">
            <a:picLocks noGrp="1"/>
          </p:cNvPicPr>
          <p:nvPr>
            <p:ph type="body" idx="1"/>
          </p:nvPr>
        </p:nvPicPr>
        <p:blipFill rotWithShape="1">
          <a:blip r:embed="rId3">
            <a:alphaModFix/>
          </a:blip>
          <a:srcRect l="177" t="2195" r="-177" b="9020"/>
          <a:stretch/>
        </p:blipFill>
        <p:spPr>
          <a:xfrm>
            <a:off x="5743210" y="2536322"/>
            <a:ext cx="5883901" cy="3826170"/>
          </a:xfrm>
          <a:prstGeom prst="rect">
            <a:avLst/>
          </a:prstGeom>
          <a:noFill/>
          <a:ln>
            <a:noFill/>
          </a:ln>
          <a:effectLst>
            <a:outerShdw blurRad="25400">
              <a:srgbClr val="000000">
                <a:alpha val="45882"/>
              </a:srgbClr>
            </a:outerShdw>
          </a:effectLst>
        </p:spPr>
      </p:pic>
      <p:pic>
        <p:nvPicPr>
          <p:cNvPr id="233" name="Google Shape;233;p9"/>
          <p:cNvPicPr preferRelativeResize="0"/>
          <p:nvPr/>
        </p:nvPicPr>
        <p:blipFill rotWithShape="1">
          <a:blip r:embed="rId4">
            <a:alphaModFix/>
          </a:blip>
          <a:srcRect/>
          <a:stretch/>
        </p:blipFill>
        <p:spPr>
          <a:xfrm>
            <a:off x="0" y="0"/>
            <a:ext cx="1426218" cy="1426218"/>
          </a:xfrm>
          <a:prstGeom prst="rect">
            <a:avLst/>
          </a:prstGeom>
          <a:noFill/>
          <a:ln>
            <a:noFill/>
          </a:ln>
        </p:spPr>
      </p:pic>
      <p:sp>
        <p:nvSpPr>
          <p:cNvPr id="234" name="Google Shape;234;p9"/>
          <p:cNvSpPr txBox="1"/>
          <p:nvPr/>
        </p:nvSpPr>
        <p:spPr>
          <a:xfrm>
            <a:off x="453570" y="3017195"/>
            <a:ext cx="609600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AU" sz="1800">
                <a:solidFill>
                  <a:srgbClr val="FFFFFF"/>
                </a:solidFill>
                <a:latin typeface="Arial"/>
                <a:ea typeface="Arial"/>
                <a:cs typeface="Arial"/>
                <a:sym typeface="Arial"/>
              </a:rPr>
              <a:t>Then a ping sweep with Nmap for hosts discovery </a:t>
            </a:r>
            <a:r>
              <a:rPr lang="en-AU" sz="1800" b="0" i="0" u="none" strike="noStrike" cap="none">
                <a:solidFill>
                  <a:srgbClr val="FFFFFF"/>
                </a:solidFill>
                <a:latin typeface="Arial"/>
                <a:ea typeface="Arial"/>
                <a:cs typeface="Arial"/>
                <a:sym typeface="Arial"/>
              </a:rPr>
              <a:t> </a:t>
            </a:r>
            <a:br>
              <a:rPr lang="en-AU" sz="1800" b="0" i="0" u="none" strike="noStrike" cap="none">
                <a:solidFill>
                  <a:srgbClr val="FFFFFF"/>
                </a:solidFill>
                <a:latin typeface="Arial"/>
                <a:ea typeface="Arial"/>
                <a:cs typeface="Arial"/>
                <a:sym typeface="Arial"/>
              </a:rPr>
            </a:br>
            <a:endParaRPr sz="1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800"/>
              <a:buFont typeface="Arial"/>
              <a:buNone/>
            </a:pPr>
            <a:r>
              <a:rPr lang="en-AU" sz="1800" b="0" i="0" u="none" strike="noStrike" cap="none">
                <a:solidFill>
                  <a:srgbClr val="FFFFFF"/>
                </a:solidFill>
                <a:latin typeface="Arial"/>
                <a:ea typeface="Arial"/>
                <a:cs typeface="Arial"/>
                <a:sym typeface="Arial"/>
              </a:rPr>
              <a:t>Command: </a:t>
            </a:r>
            <a:endParaRPr/>
          </a:p>
          <a:p>
            <a:pPr marL="0" marR="0" lvl="0" indent="0" algn="l" rtl="0">
              <a:lnSpc>
                <a:spcPct val="100000"/>
              </a:lnSpc>
              <a:spcBef>
                <a:spcPts val="0"/>
              </a:spcBef>
              <a:spcAft>
                <a:spcPts val="0"/>
              </a:spcAft>
              <a:buClr>
                <a:srgbClr val="BFBFBF"/>
              </a:buClr>
              <a:buSzPts val="1400"/>
              <a:buFont typeface="Inconsolata"/>
              <a:buNone/>
            </a:pPr>
            <a:r>
              <a:rPr lang="en-AU" sz="1400" b="0" i="0" u="none" strike="noStrike" cap="none">
                <a:solidFill>
                  <a:srgbClr val="BFBFBF"/>
                </a:solidFill>
                <a:latin typeface="Inconsolata"/>
                <a:ea typeface="Inconsolata"/>
                <a:cs typeface="Inconsolata"/>
                <a:sym typeface="Inconsolata"/>
              </a:rPr>
              <a:t>$ nmap –sP 192.168.1.1-255</a:t>
            </a:r>
            <a:endParaRPr/>
          </a:p>
          <a:p>
            <a:pPr marL="0" marR="0" lvl="0" indent="0" algn="l" rtl="0">
              <a:lnSpc>
                <a:spcPct val="100000"/>
              </a:lnSpc>
              <a:spcBef>
                <a:spcPts val="0"/>
              </a:spcBef>
              <a:spcAft>
                <a:spcPts val="0"/>
              </a:spcAft>
              <a:buClr>
                <a:schemeClr val="lt1"/>
              </a:buClr>
              <a:buSzPts val="1400"/>
              <a:buFont typeface="Arial"/>
              <a:buNone/>
            </a:pPr>
            <a:endParaRPr sz="1400" b="0" i="0" u="none" strike="noStrike" cap="none">
              <a:solidFill>
                <a:srgbClr val="BFBFBF"/>
              </a:solidFill>
              <a:latin typeface="Inconsolata"/>
              <a:ea typeface="Inconsolata"/>
              <a:cs typeface="Inconsolata"/>
              <a:sym typeface="Inconsolata"/>
            </a:endParaRPr>
          </a:p>
          <a:p>
            <a:pPr marL="0" marR="0" lvl="0" indent="0" algn="l" rtl="0">
              <a:spcBef>
                <a:spcPts val="0"/>
              </a:spcBef>
              <a:spcAft>
                <a:spcPts val="0"/>
              </a:spcAft>
              <a:buNone/>
            </a:pPr>
            <a:endParaRPr sz="1400">
              <a:solidFill>
                <a:srgbClr val="BFBFBF"/>
              </a:solidFill>
              <a:latin typeface="Inconsolata"/>
              <a:ea typeface="Inconsolata"/>
              <a:cs typeface="Inconsolata"/>
              <a:sym typeface="Inconsolata"/>
            </a:endParaRPr>
          </a:p>
        </p:txBody>
      </p:sp>
      <p:sp>
        <p:nvSpPr>
          <p:cNvPr id="235" name="Google Shape;235;p9"/>
          <p:cNvSpPr/>
          <p:nvPr/>
        </p:nvSpPr>
        <p:spPr>
          <a:xfrm>
            <a:off x="5836256" y="2798859"/>
            <a:ext cx="3066835" cy="218336"/>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10"/>
          <p:cNvPicPr preferRelativeResize="0"/>
          <p:nvPr/>
        </p:nvPicPr>
        <p:blipFill rotWithShape="1">
          <a:blip r:embed="rId3">
            <a:alphaModFix/>
          </a:blip>
          <a:srcRect/>
          <a:stretch/>
        </p:blipFill>
        <p:spPr>
          <a:xfrm>
            <a:off x="-605" y="0"/>
            <a:ext cx="1475360" cy="1475360"/>
          </a:xfrm>
          <a:prstGeom prst="rect">
            <a:avLst/>
          </a:prstGeom>
          <a:noFill/>
          <a:ln>
            <a:noFill/>
          </a:ln>
        </p:spPr>
      </p:pic>
      <p:pic>
        <p:nvPicPr>
          <p:cNvPr id="241" name="Google Shape;241;p10"/>
          <p:cNvPicPr preferRelativeResize="0">
            <a:picLocks noGrp="1"/>
          </p:cNvPicPr>
          <p:nvPr>
            <p:ph type="body" idx="1"/>
          </p:nvPr>
        </p:nvPicPr>
        <p:blipFill rotWithShape="1">
          <a:blip r:embed="rId4">
            <a:alphaModFix/>
          </a:blip>
          <a:srcRect l="586"/>
          <a:stretch/>
        </p:blipFill>
        <p:spPr>
          <a:xfrm>
            <a:off x="1280235" y="311277"/>
            <a:ext cx="4910191" cy="6334847"/>
          </a:xfrm>
          <a:prstGeom prst="rect">
            <a:avLst/>
          </a:prstGeom>
          <a:noFill/>
          <a:ln>
            <a:noFill/>
          </a:ln>
          <a:effectLst>
            <a:outerShdw blurRad="25400">
              <a:srgbClr val="000000">
                <a:alpha val="45882"/>
              </a:srgbClr>
            </a:outerShdw>
          </a:effectLst>
        </p:spPr>
      </p:pic>
      <p:sp>
        <p:nvSpPr>
          <p:cNvPr id="242" name="Google Shape;242;p10"/>
          <p:cNvSpPr/>
          <p:nvPr/>
        </p:nvSpPr>
        <p:spPr>
          <a:xfrm>
            <a:off x="1309380" y="2592125"/>
            <a:ext cx="1926801" cy="691764"/>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0"/>
          <p:cNvSpPr/>
          <p:nvPr/>
        </p:nvSpPr>
        <p:spPr>
          <a:xfrm>
            <a:off x="7561690" y="540689"/>
            <a:ext cx="1319917" cy="1152939"/>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10"/>
          <p:cNvSpPr/>
          <p:nvPr/>
        </p:nvSpPr>
        <p:spPr>
          <a:xfrm>
            <a:off x="6257677" y="3792772"/>
            <a:ext cx="2623930" cy="715618"/>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10"/>
          <p:cNvSpPr/>
          <p:nvPr/>
        </p:nvSpPr>
        <p:spPr>
          <a:xfrm>
            <a:off x="1309380" y="4555514"/>
            <a:ext cx="4452655" cy="818984"/>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10"/>
          <p:cNvSpPr/>
          <p:nvPr/>
        </p:nvSpPr>
        <p:spPr>
          <a:xfrm>
            <a:off x="1309380" y="5374498"/>
            <a:ext cx="3032032" cy="581029"/>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47" name="Google Shape;247;p10"/>
          <p:cNvPicPr preferRelativeResize="0"/>
          <p:nvPr/>
        </p:nvPicPr>
        <p:blipFill rotWithShape="1">
          <a:blip r:embed="rId5">
            <a:alphaModFix/>
          </a:blip>
          <a:srcRect/>
          <a:stretch/>
        </p:blipFill>
        <p:spPr>
          <a:xfrm>
            <a:off x="5995906" y="311278"/>
            <a:ext cx="6079476" cy="6334847"/>
          </a:xfrm>
          <a:prstGeom prst="rect">
            <a:avLst/>
          </a:prstGeom>
          <a:noFill/>
          <a:ln>
            <a:noFill/>
          </a:ln>
        </p:spPr>
      </p:pic>
      <p:sp>
        <p:nvSpPr>
          <p:cNvPr id="248" name="Google Shape;248;p10"/>
          <p:cNvSpPr/>
          <p:nvPr/>
        </p:nvSpPr>
        <p:spPr>
          <a:xfrm>
            <a:off x="1309380" y="5955527"/>
            <a:ext cx="3032032" cy="591196"/>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10"/>
          <p:cNvSpPr/>
          <p:nvPr/>
        </p:nvSpPr>
        <p:spPr>
          <a:xfrm>
            <a:off x="5995907" y="311276"/>
            <a:ext cx="3102938" cy="1867480"/>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10"/>
          <p:cNvSpPr/>
          <p:nvPr/>
        </p:nvSpPr>
        <p:spPr>
          <a:xfrm>
            <a:off x="6095999" y="3792772"/>
            <a:ext cx="3002845" cy="715618"/>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10"/>
          <p:cNvSpPr/>
          <p:nvPr/>
        </p:nvSpPr>
        <p:spPr>
          <a:xfrm>
            <a:off x="6095999" y="5260622"/>
            <a:ext cx="2652890" cy="293511"/>
          </a:xfrm>
          <a:prstGeom prst="rect">
            <a:avLst/>
          </a:prstGeom>
          <a:noFill/>
          <a:ln w="15875"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sld>
</file>

<file path=ppt/theme/theme1.xml><?xml version="1.0" encoding="utf-8"?>
<a:theme xmlns:a="http://schemas.openxmlformats.org/drawingml/2006/main"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3804</Words>
  <Application>Microsoft Office PowerPoint</Application>
  <PresentationFormat>Widescreen</PresentationFormat>
  <Paragraphs>573</Paragraphs>
  <Slides>65</Slides>
  <Notes>65</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Inconsolata</vt:lpstr>
      <vt:lpstr>Times New Roman</vt:lpstr>
      <vt:lpstr>Noto Sans Symbols</vt:lpstr>
      <vt:lpstr>Roboto</vt:lpstr>
      <vt:lpstr>SlateVTI</vt:lpstr>
      <vt:lpstr>Final Engagement</vt:lpstr>
      <vt:lpstr>Contents</vt:lpstr>
      <vt:lpstr>This presentation is an overview and visual proof of the attack, defense &amp; analysis of a Vulnerable Network   We provide depth in operational reports of the engagement, these reports are available on gitlab  The vulnerabilities were identified on the network using penetration testing tools and manual security analysis techniques  Common Weakness Enumeration (CWE) is an industry-standard classification of types of software weaknesses or flaws  CVE Risk is calculated as risk to business assets, which in-turn poses a risk to the businesses reputation and finances  The Blue Team utilise Watcher in Elastic Stack to create alerts analyse and illustrate the attack  The Blue Team proposes mitigations Strategies to create alarms and harden the system concerning the flaws discovered    </vt:lpstr>
      <vt:lpstr>Network Topology Targets 1 &amp; 2</vt:lpstr>
      <vt:lpstr> Our Environment   After scanning the network, we identified the hosts on our subnet:</vt:lpstr>
      <vt:lpstr>Red Team Enumeration Process</vt:lpstr>
      <vt:lpstr>Enumeration </vt:lpstr>
      <vt:lpstr>Enumeration </vt:lpstr>
      <vt:lpstr>PowerPoint Presentation</vt:lpstr>
      <vt:lpstr>PowerPoint Presentation</vt:lpstr>
      <vt:lpstr>Enumeration</vt:lpstr>
      <vt:lpstr>Enumeration</vt:lpstr>
      <vt:lpstr>Enumeration  </vt:lpstr>
      <vt:lpstr>Enumeration  </vt:lpstr>
      <vt:lpstr>Enumeration</vt:lpstr>
      <vt:lpstr>Enumeration </vt:lpstr>
      <vt:lpstr>Targets 1 &amp; 2 Exposed Services </vt:lpstr>
      <vt:lpstr>Port Scan Results</vt:lpstr>
      <vt:lpstr>Information Exposure Through Directory Listing</vt:lpstr>
      <vt:lpstr> Improper Access Control (parent of) Improper Privilege Management  </vt:lpstr>
      <vt:lpstr> Unrestricted Upload of File with Dangerous Type  </vt:lpstr>
      <vt:lpstr>CVE-2016-6515 </vt:lpstr>
      <vt:lpstr>CVE-2016-6662 </vt:lpstr>
      <vt:lpstr>CVE-2007-5580 </vt:lpstr>
      <vt:lpstr>CVE-2017-8779 </vt:lpstr>
      <vt:lpstr>Red Team Exploitation Process </vt:lpstr>
      <vt:lpstr>Target 1 Raven </vt:lpstr>
      <vt:lpstr>Target 1 Raven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 Team Conclusion  Target 1</vt:lpstr>
      <vt:lpstr>PowerPoint Presentation</vt:lpstr>
      <vt:lpstr>PowerPoint Presentation</vt:lpstr>
      <vt:lpstr>PowerPoint Presentation</vt:lpstr>
      <vt:lpstr>PowerPoint Presentation</vt:lpstr>
      <vt:lpstr>PowerPoint Presentation</vt:lpstr>
      <vt:lpstr>Target 2   Raven  </vt:lpstr>
      <vt:lpstr>PowerPoint Presentation</vt:lpstr>
      <vt:lpstr>PowerPoint Presentation</vt:lpstr>
      <vt:lpstr>PowerPoint Presentation</vt:lpstr>
      <vt:lpstr>PowerPoint Presentation</vt:lpstr>
      <vt:lpstr>PowerPoint Presentation</vt:lpstr>
      <vt:lpstr>Tools Used in Exploitation Process</vt:lpstr>
      <vt:lpstr>Blue Team Process </vt:lpstr>
      <vt:lpstr>Blue Team Our Targets</vt:lpstr>
      <vt:lpstr>ELK Stack &amp; Watcher </vt:lpstr>
      <vt:lpstr>Alert Metrics</vt:lpstr>
      <vt:lpstr>Watcher Alerts </vt:lpstr>
      <vt:lpstr>System Logs </vt:lpstr>
      <vt:lpstr>Sudo Commands</vt:lpstr>
      <vt:lpstr>SSH Login Attempts</vt:lpstr>
      <vt:lpstr>General Recommendations Hardening System </vt:lpstr>
      <vt:lpstr>MySQL &amp; SSH Hardening </vt:lpstr>
      <vt:lpstr>             Passwords &amp; Firewall  Hardening </vt:lpstr>
      <vt:lpstr>Apache Server Hardening </vt:lpstr>
      <vt:lpstr>SMB and NetBIOS Ports 139 &amp; 445 </vt:lpstr>
      <vt:lpstr>WordPress Site Hardening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dc:title>
  <dc:creator>Nada Rosemarie</dc:creator>
  <cp:lastModifiedBy>Nada Rosemarie</cp:lastModifiedBy>
  <cp:revision>1</cp:revision>
  <dcterms:created xsi:type="dcterms:W3CDTF">2020-12-16T03:48:54Z</dcterms:created>
  <dcterms:modified xsi:type="dcterms:W3CDTF">2021-06-27T02:30:59Z</dcterms:modified>
</cp:coreProperties>
</file>